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5.xml" ContentType="application/vnd.openxmlformats-officedocument.themeOverrid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6.xml" ContentType="application/vnd.openxmlformats-officedocument.themeOverr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7" r:id="rId2"/>
    <p:sldId id="347" r:id="rId3"/>
    <p:sldId id="348" r:id="rId4"/>
    <p:sldId id="349" r:id="rId5"/>
    <p:sldId id="350" r:id="rId6"/>
    <p:sldId id="344" r:id="rId7"/>
    <p:sldId id="271" r:id="rId8"/>
    <p:sldId id="272" r:id="rId9"/>
    <p:sldId id="273" r:id="rId10"/>
    <p:sldId id="274" r:id="rId11"/>
    <p:sldId id="275" r:id="rId12"/>
    <p:sldId id="351" r:id="rId13"/>
    <p:sldId id="352" r:id="rId14"/>
    <p:sldId id="270" r:id="rId15"/>
    <p:sldId id="276" r:id="rId16"/>
    <p:sldId id="345" r:id="rId17"/>
    <p:sldId id="277" r:id="rId18"/>
    <p:sldId id="278" r:id="rId19"/>
    <p:sldId id="280" r:id="rId20"/>
    <p:sldId id="291" r:id="rId21"/>
    <p:sldId id="292" r:id="rId22"/>
    <p:sldId id="282" r:id="rId23"/>
    <p:sldId id="281" r:id="rId24"/>
    <p:sldId id="283" r:id="rId25"/>
    <p:sldId id="284" r:id="rId26"/>
    <p:sldId id="288" r:id="rId27"/>
    <p:sldId id="346" r:id="rId28"/>
    <p:sldId id="289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5" r:id="rId40"/>
    <p:sldId id="353" r:id="rId4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8" autoAdjust="0"/>
    <p:restoredTop sz="94660"/>
  </p:normalViewPr>
  <p:slideViewPr>
    <p:cSldViewPr>
      <p:cViewPr varScale="1">
        <p:scale>
          <a:sx n="106" d="100"/>
          <a:sy n="106" d="100"/>
        </p:scale>
        <p:origin x="804" y="1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277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uSrv2.freese.com\U_jda\Training\FNU_Leadership\Presentation\Here_There_be_Monsters\TX_Population_Figur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uSrv2.freese.com\DG3IIGA$\Technical\Task_11-Implementation\RWP_Comparison\Comparison_Data_2015041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uSrv2.freese.com\DG3IIGA$\Meetings\201504XX-Brazos_Rotary\Background\RegionH_WMS_Database_20150407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\\HouSrv2.freese.com\DG3IIGA$\Technical\Task_05-Conservation\Chapter_Data\2016_RWP_Compare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\\HouSrv2.freese.com\DG3IIGA$\Technical\Task_04-Water_Management_Strategies\DB17_Data\RegionH_WMS_Database_20150416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uSrv2.freese.com\DG3IIGA$\Technical\Task_05-Conservation\Current_Conservation_Programs\WCP_Practice_Database_20150209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L:\Resources\Southeast%20Region\1159%20Files\Water%20Resource%20Planning\20150818_Brownbag\Data\05_Water_Conservation_and_Water_Loss\2010_Water_Loss_Data.xls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L:\Resources\Southeast%20Region\1159%20Files\Water%20Resource%20Planning\20150818_Brownbag\Data\05_Water_Conservation_and_Water_Loss\Goldwater_Projection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\\HouSrv2.freese.com\DG3IIGA$\Technical\Task_05-Conservation\Chapter_Data\2016_RWP_Compare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uSrv2.freese.com\DG3IIGA$\Technical\Task_04-Water_Management_Strategies\4D13_2-Ind_Conservation\WMS_Calcs\Regional_Use_Method\Regional_Use_Data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\\HouSrv2.freese.com\DG3IIGA$\Technical\Task_05-Conservation\Chapter_Data\2016_RWP_Compar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uSrv2.freese.com\U_jda\Training\FNU_Leadership\Presentation\Here_There_be_Monsters\TX_Demands_Figur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uSrv2.freese.com\U_jda\Training\FNU_Leadership\Presentation\Here_There_be_Monsters\MONSTERS_NEED_COST_INDEX_201406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HouSrv2.freese.com\DG3IIGA$\Meetings\20130212-HGCIA\Data\Texas_Reservoirs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uSrv2.freese.com\DG3IIGA$\Technical\Task_00-Executive_Summary\ES_Data_20150217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HouSrv2.freese.com\DG3IIGA$\Technical\Task_02-Population_Demand_Projections\02-General\Report_Figures\MunConservationDemand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uSrv2.freese.com\DG3IIGA$\Technical\Task_00-Executive_Summary\ES_Data_2015041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uSrv2.freese.com\DG3IIGA$\Technical\Task_00-Executive_Summary\ES_Data_2015041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0"/>
          <c:tx>
            <c:strRef>
              <c:f>'Data-Scatter'!$C$2</c:f>
              <c:strCache>
                <c:ptCount val="1"/>
                <c:pt idx="0">
                  <c:v>Population</c:v>
                </c:pt>
              </c:strCache>
            </c:strRef>
          </c:tx>
          <c:spPr>
            <a:ln w="5715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'Data-Scatter'!$B$3:$B$118</c:f>
              <c:numCache>
                <c:formatCode>General</c:formatCode>
                <c:ptCount val="116"/>
                <c:pt idx="0">
                  <c:v>1900</c:v>
                </c:pt>
                <c:pt idx="1">
                  <c:v>1901</c:v>
                </c:pt>
                <c:pt idx="2">
                  <c:v>1902</c:v>
                </c:pt>
                <c:pt idx="3">
                  <c:v>1903</c:v>
                </c:pt>
                <c:pt idx="4">
                  <c:v>1904</c:v>
                </c:pt>
                <c:pt idx="5">
                  <c:v>1905</c:v>
                </c:pt>
                <c:pt idx="6">
                  <c:v>1906</c:v>
                </c:pt>
                <c:pt idx="7">
                  <c:v>1907</c:v>
                </c:pt>
                <c:pt idx="8">
                  <c:v>1908</c:v>
                </c:pt>
                <c:pt idx="9">
                  <c:v>1909</c:v>
                </c:pt>
                <c:pt idx="10">
                  <c:v>1910</c:v>
                </c:pt>
                <c:pt idx="11">
                  <c:v>1911</c:v>
                </c:pt>
                <c:pt idx="12">
                  <c:v>1912</c:v>
                </c:pt>
                <c:pt idx="13">
                  <c:v>1913</c:v>
                </c:pt>
                <c:pt idx="14">
                  <c:v>1914</c:v>
                </c:pt>
                <c:pt idx="15">
                  <c:v>1915</c:v>
                </c:pt>
                <c:pt idx="16">
                  <c:v>1916</c:v>
                </c:pt>
                <c:pt idx="17">
                  <c:v>1917</c:v>
                </c:pt>
                <c:pt idx="18">
                  <c:v>1918</c:v>
                </c:pt>
                <c:pt idx="19">
                  <c:v>1919</c:v>
                </c:pt>
                <c:pt idx="20">
                  <c:v>1920</c:v>
                </c:pt>
                <c:pt idx="21">
                  <c:v>1921</c:v>
                </c:pt>
                <c:pt idx="22">
                  <c:v>1922</c:v>
                </c:pt>
                <c:pt idx="23">
                  <c:v>1923</c:v>
                </c:pt>
                <c:pt idx="24">
                  <c:v>1924</c:v>
                </c:pt>
                <c:pt idx="25">
                  <c:v>1925</c:v>
                </c:pt>
                <c:pt idx="26">
                  <c:v>1926</c:v>
                </c:pt>
                <c:pt idx="27">
                  <c:v>1927</c:v>
                </c:pt>
                <c:pt idx="28">
                  <c:v>1928</c:v>
                </c:pt>
                <c:pt idx="29">
                  <c:v>1929</c:v>
                </c:pt>
                <c:pt idx="30">
                  <c:v>1930</c:v>
                </c:pt>
                <c:pt idx="31">
                  <c:v>1931</c:v>
                </c:pt>
                <c:pt idx="32">
                  <c:v>1932</c:v>
                </c:pt>
                <c:pt idx="33">
                  <c:v>1933</c:v>
                </c:pt>
                <c:pt idx="34">
                  <c:v>1934</c:v>
                </c:pt>
                <c:pt idx="35">
                  <c:v>1935</c:v>
                </c:pt>
                <c:pt idx="36">
                  <c:v>1936</c:v>
                </c:pt>
                <c:pt idx="37">
                  <c:v>1937</c:v>
                </c:pt>
                <c:pt idx="38">
                  <c:v>1938</c:v>
                </c:pt>
                <c:pt idx="39">
                  <c:v>1939</c:v>
                </c:pt>
                <c:pt idx="40">
                  <c:v>1940</c:v>
                </c:pt>
                <c:pt idx="41">
                  <c:v>1941</c:v>
                </c:pt>
                <c:pt idx="42">
                  <c:v>1942</c:v>
                </c:pt>
                <c:pt idx="43">
                  <c:v>1943</c:v>
                </c:pt>
                <c:pt idx="44">
                  <c:v>1944</c:v>
                </c:pt>
                <c:pt idx="45">
                  <c:v>1945</c:v>
                </c:pt>
                <c:pt idx="46">
                  <c:v>1946</c:v>
                </c:pt>
                <c:pt idx="47">
                  <c:v>1947</c:v>
                </c:pt>
                <c:pt idx="48">
                  <c:v>1948</c:v>
                </c:pt>
                <c:pt idx="49">
                  <c:v>1949</c:v>
                </c:pt>
                <c:pt idx="50">
                  <c:v>1950</c:v>
                </c:pt>
                <c:pt idx="51">
                  <c:v>1951</c:v>
                </c:pt>
                <c:pt idx="52">
                  <c:v>1952</c:v>
                </c:pt>
                <c:pt idx="53">
                  <c:v>1953</c:v>
                </c:pt>
                <c:pt idx="54">
                  <c:v>1954</c:v>
                </c:pt>
                <c:pt idx="55">
                  <c:v>1955</c:v>
                </c:pt>
                <c:pt idx="56">
                  <c:v>1956</c:v>
                </c:pt>
                <c:pt idx="57">
                  <c:v>1957</c:v>
                </c:pt>
                <c:pt idx="58">
                  <c:v>1958</c:v>
                </c:pt>
                <c:pt idx="59">
                  <c:v>1959</c:v>
                </c:pt>
                <c:pt idx="60">
                  <c:v>1960</c:v>
                </c:pt>
                <c:pt idx="61">
                  <c:v>1961</c:v>
                </c:pt>
                <c:pt idx="62">
                  <c:v>1962</c:v>
                </c:pt>
                <c:pt idx="63">
                  <c:v>1963</c:v>
                </c:pt>
                <c:pt idx="64">
                  <c:v>1964</c:v>
                </c:pt>
                <c:pt idx="65">
                  <c:v>1965</c:v>
                </c:pt>
                <c:pt idx="66">
                  <c:v>1966</c:v>
                </c:pt>
                <c:pt idx="67">
                  <c:v>1967</c:v>
                </c:pt>
                <c:pt idx="68">
                  <c:v>1968</c:v>
                </c:pt>
                <c:pt idx="69">
                  <c:v>1969</c:v>
                </c:pt>
                <c:pt idx="70">
                  <c:v>1970</c:v>
                </c:pt>
                <c:pt idx="71">
                  <c:v>1971</c:v>
                </c:pt>
                <c:pt idx="72">
                  <c:v>1972</c:v>
                </c:pt>
                <c:pt idx="73">
                  <c:v>1973</c:v>
                </c:pt>
                <c:pt idx="74">
                  <c:v>1974</c:v>
                </c:pt>
                <c:pt idx="75">
                  <c:v>1975</c:v>
                </c:pt>
                <c:pt idx="76">
                  <c:v>1976</c:v>
                </c:pt>
                <c:pt idx="77">
                  <c:v>1977</c:v>
                </c:pt>
                <c:pt idx="78">
                  <c:v>1978</c:v>
                </c:pt>
                <c:pt idx="79">
                  <c:v>1979</c:v>
                </c:pt>
                <c:pt idx="80">
                  <c:v>1980</c:v>
                </c:pt>
                <c:pt idx="81">
                  <c:v>1981</c:v>
                </c:pt>
                <c:pt idx="82">
                  <c:v>1982</c:v>
                </c:pt>
                <c:pt idx="83">
                  <c:v>1983</c:v>
                </c:pt>
                <c:pt idx="84">
                  <c:v>1984</c:v>
                </c:pt>
                <c:pt idx="85">
                  <c:v>1985</c:v>
                </c:pt>
                <c:pt idx="86">
                  <c:v>1986</c:v>
                </c:pt>
                <c:pt idx="87">
                  <c:v>1987</c:v>
                </c:pt>
                <c:pt idx="88">
                  <c:v>1988</c:v>
                </c:pt>
                <c:pt idx="89">
                  <c:v>1989</c:v>
                </c:pt>
                <c:pt idx="90">
                  <c:v>1990</c:v>
                </c:pt>
                <c:pt idx="91">
                  <c:v>1991</c:v>
                </c:pt>
                <c:pt idx="92">
                  <c:v>1992</c:v>
                </c:pt>
                <c:pt idx="93">
                  <c:v>1993</c:v>
                </c:pt>
                <c:pt idx="94">
                  <c:v>1994</c:v>
                </c:pt>
                <c:pt idx="95">
                  <c:v>1995</c:v>
                </c:pt>
                <c:pt idx="96">
                  <c:v>1996</c:v>
                </c:pt>
                <c:pt idx="97">
                  <c:v>1997</c:v>
                </c:pt>
                <c:pt idx="98">
                  <c:v>1998</c:v>
                </c:pt>
                <c:pt idx="99">
                  <c:v>1999</c:v>
                </c:pt>
                <c:pt idx="100">
                  <c:v>2000</c:v>
                </c:pt>
                <c:pt idx="101">
                  <c:v>2001</c:v>
                </c:pt>
                <c:pt idx="102">
                  <c:v>2002</c:v>
                </c:pt>
                <c:pt idx="103">
                  <c:v>2003</c:v>
                </c:pt>
                <c:pt idx="104">
                  <c:v>2004</c:v>
                </c:pt>
                <c:pt idx="105">
                  <c:v>2005</c:v>
                </c:pt>
                <c:pt idx="106">
                  <c:v>2006</c:v>
                </c:pt>
                <c:pt idx="107">
                  <c:v>2007</c:v>
                </c:pt>
                <c:pt idx="108">
                  <c:v>2008</c:v>
                </c:pt>
                <c:pt idx="109">
                  <c:v>2009</c:v>
                </c:pt>
                <c:pt idx="110">
                  <c:v>2010</c:v>
                </c:pt>
                <c:pt idx="111">
                  <c:v>2020</c:v>
                </c:pt>
                <c:pt idx="112">
                  <c:v>2030</c:v>
                </c:pt>
                <c:pt idx="113">
                  <c:v>2040</c:v>
                </c:pt>
                <c:pt idx="114">
                  <c:v>2050</c:v>
                </c:pt>
                <c:pt idx="115">
                  <c:v>2060</c:v>
                </c:pt>
              </c:numCache>
            </c:numRef>
          </c:xVal>
          <c:yVal>
            <c:numRef>
              <c:f>'Data-Scatter'!$C$3:$C$118</c:f>
              <c:numCache>
                <c:formatCode>#,##0</c:formatCode>
                <c:ptCount val="116"/>
                <c:pt idx="0">
                  <c:v>3055000</c:v>
                </c:pt>
                <c:pt idx="1">
                  <c:v>3132000</c:v>
                </c:pt>
                <c:pt idx="2">
                  <c:v>3210000</c:v>
                </c:pt>
                <c:pt idx="3">
                  <c:v>3291000</c:v>
                </c:pt>
                <c:pt idx="4">
                  <c:v>3374000</c:v>
                </c:pt>
                <c:pt idx="5">
                  <c:v>3459000</c:v>
                </c:pt>
                <c:pt idx="6">
                  <c:v>3546000</c:v>
                </c:pt>
                <c:pt idx="7">
                  <c:v>3636000</c:v>
                </c:pt>
                <c:pt idx="8">
                  <c:v>3727000</c:v>
                </c:pt>
                <c:pt idx="9">
                  <c:v>3821000</c:v>
                </c:pt>
                <c:pt idx="10">
                  <c:v>3922000</c:v>
                </c:pt>
                <c:pt idx="11">
                  <c:v>4016000</c:v>
                </c:pt>
                <c:pt idx="12">
                  <c:v>4107000</c:v>
                </c:pt>
                <c:pt idx="13">
                  <c:v>4207000</c:v>
                </c:pt>
                <c:pt idx="14">
                  <c:v>4300000</c:v>
                </c:pt>
                <c:pt idx="15">
                  <c:v>4368000</c:v>
                </c:pt>
                <c:pt idx="16">
                  <c:v>4444000</c:v>
                </c:pt>
                <c:pt idx="17">
                  <c:v>4563000</c:v>
                </c:pt>
                <c:pt idx="18">
                  <c:v>4666000</c:v>
                </c:pt>
                <c:pt idx="19">
                  <c:v>4631000</c:v>
                </c:pt>
                <c:pt idx="20">
                  <c:v>4723000</c:v>
                </c:pt>
                <c:pt idx="21">
                  <c:v>4853000</c:v>
                </c:pt>
                <c:pt idx="22">
                  <c:v>4955000</c:v>
                </c:pt>
                <c:pt idx="23">
                  <c:v>5077000</c:v>
                </c:pt>
                <c:pt idx="24">
                  <c:v>5210000</c:v>
                </c:pt>
                <c:pt idx="25">
                  <c:v>5332000</c:v>
                </c:pt>
                <c:pt idx="26">
                  <c:v>5453000</c:v>
                </c:pt>
                <c:pt idx="27">
                  <c:v>5577000</c:v>
                </c:pt>
                <c:pt idx="28">
                  <c:v>5675000</c:v>
                </c:pt>
                <c:pt idx="29">
                  <c:v>5762000</c:v>
                </c:pt>
                <c:pt idx="30">
                  <c:v>5844000</c:v>
                </c:pt>
                <c:pt idx="31">
                  <c:v>5907000</c:v>
                </c:pt>
                <c:pt idx="32">
                  <c:v>5961000</c:v>
                </c:pt>
                <c:pt idx="33">
                  <c:v>6014000</c:v>
                </c:pt>
                <c:pt idx="34">
                  <c:v>6053000</c:v>
                </c:pt>
                <c:pt idx="35">
                  <c:v>6123000</c:v>
                </c:pt>
                <c:pt idx="36">
                  <c:v>6192000</c:v>
                </c:pt>
                <c:pt idx="37">
                  <c:v>6250000</c:v>
                </c:pt>
                <c:pt idx="38">
                  <c:v>6301000</c:v>
                </c:pt>
                <c:pt idx="39">
                  <c:v>6360000</c:v>
                </c:pt>
                <c:pt idx="40">
                  <c:v>6425000</c:v>
                </c:pt>
                <c:pt idx="41">
                  <c:v>6585000</c:v>
                </c:pt>
                <c:pt idx="42">
                  <c:v>6711000</c:v>
                </c:pt>
                <c:pt idx="43">
                  <c:v>7012000</c:v>
                </c:pt>
                <c:pt idx="44">
                  <c:v>6876000</c:v>
                </c:pt>
                <c:pt idx="45">
                  <c:v>6826000</c:v>
                </c:pt>
                <c:pt idx="46">
                  <c:v>7197000</c:v>
                </c:pt>
                <c:pt idx="47">
                  <c:v>7388000</c:v>
                </c:pt>
                <c:pt idx="48">
                  <c:v>7626000</c:v>
                </c:pt>
                <c:pt idx="49">
                  <c:v>7623000</c:v>
                </c:pt>
                <c:pt idx="50">
                  <c:v>7776000</c:v>
                </c:pt>
                <c:pt idx="51">
                  <c:v>8111000</c:v>
                </c:pt>
                <c:pt idx="52">
                  <c:v>8314000</c:v>
                </c:pt>
                <c:pt idx="53">
                  <c:v>8336000</c:v>
                </c:pt>
                <c:pt idx="54">
                  <c:v>8382000</c:v>
                </c:pt>
                <c:pt idx="55">
                  <c:v>8660000</c:v>
                </c:pt>
                <c:pt idx="56">
                  <c:v>8830000</c:v>
                </c:pt>
                <c:pt idx="57">
                  <c:v>9070000</c:v>
                </c:pt>
                <c:pt idx="58">
                  <c:v>9252000</c:v>
                </c:pt>
                <c:pt idx="59">
                  <c:v>9405000</c:v>
                </c:pt>
                <c:pt idx="60">
                  <c:v>9624000</c:v>
                </c:pt>
                <c:pt idx="61">
                  <c:v>9820000</c:v>
                </c:pt>
                <c:pt idx="62">
                  <c:v>10053000</c:v>
                </c:pt>
                <c:pt idx="63">
                  <c:v>10159000</c:v>
                </c:pt>
                <c:pt idx="64">
                  <c:v>10270000</c:v>
                </c:pt>
                <c:pt idx="65">
                  <c:v>10378000</c:v>
                </c:pt>
                <c:pt idx="66">
                  <c:v>10492000</c:v>
                </c:pt>
                <c:pt idx="67">
                  <c:v>10599000</c:v>
                </c:pt>
                <c:pt idx="68">
                  <c:v>10819000</c:v>
                </c:pt>
                <c:pt idx="69">
                  <c:v>11045000</c:v>
                </c:pt>
                <c:pt idx="70">
                  <c:v>11196730</c:v>
                </c:pt>
                <c:pt idx="71">
                  <c:v>11509848</c:v>
                </c:pt>
                <c:pt idx="72">
                  <c:v>11759148</c:v>
                </c:pt>
                <c:pt idx="73">
                  <c:v>12019543</c:v>
                </c:pt>
                <c:pt idx="74">
                  <c:v>12268629</c:v>
                </c:pt>
                <c:pt idx="75">
                  <c:v>12568843</c:v>
                </c:pt>
                <c:pt idx="76">
                  <c:v>12904089</c:v>
                </c:pt>
                <c:pt idx="77">
                  <c:v>13193050</c:v>
                </c:pt>
                <c:pt idx="78">
                  <c:v>13500429</c:v>
                </c:pt>
                <c:pt idx="79">
                  <c:v>13888371</c:v>
                </c:pt>
                <c:pt idx="80">
                  <c:v>14229191</c:v>
                </c:pt>
                <c:pt idx="81">
                  <c:v>14746318</c:v>
                </c:pt>
                <c:pt idx="82">
                  <c:v>15331415</c:v>
                </c:pt>
                <c:pt idx="83">
                  <c:v>15751676</c:v>
                </c:pt>
                <c:pt idx="84">
                  <c:v>16007086</c:v>
                </c:pt>
                <c:pt idx="85">
                  <c:v>16272734</c:v>
                </c:pt>
                <c:pt idx="86">
                  <c:v>16561113</c:v>
                </c:pt>
                <c:pt idx="87">
                  <c:v>16621791</c:v>
                </c:pt>
                <c:pt idx="88">
                  <c:v>16667022</c:v>
                </c:pt>
                <c:pt idx="89">
                  <c:v>16806735</c:v>
                </c:pt>
                <c:pt idx="90">
                  <c:v>17044714</c:v>
                </c:pt>
                <c:pt idx="91">
                  <c:v>17339904</c:v>
                </c:pt>
                <c:pt idx="92">
                  <c:v>17650479</c:v>
                </c:pt>
                <c:pt idx="93">
                  <c:v>17996764</c:v>
                </c:pt>
                <c:pt idx="94">
                  <c:v>18338319</c:v>
                </c:pt>
                <c:pt idx="95">
                  <c:v>18679706</c:v>
                </c:pt>
                <c:pt idx="96">
                  <c:v>19006240</c:v>
                </c:pt>
                <c:pt idx="97">
                  <c:v>19355427</c:v>
                </c:pt>
                <c:pt idx="98">
                  <c:v>19712389</c:v>
                </c:pt>
                <c:pt idx="99">
                  <c:v>20044141</c:v>
                </c:pt>
                <c:pt idx="100">
                  <c:v>20949316</c:v>
                </c:pt>
                <c:pt idx="101">
                  <c:v>21334855</c:v>
                </c:pt>
                <c:pt idx="102">
                  <c:v>21723220</c:v>
                </c:pt>
                <c:pt idx="103">
                  <c:v>22103374</c:v>
                </c:pt>
                <c:pt idx="104">
                  <c:v>22490022</c:v>
                </c:pt>
                <c:pt idx="105">
                  <c:v>22928508</c:v>
                </c:pt>
                <c:pt idx="106">
                  <c:v>23507783</c:v>
                </c:pt>
                <c:pt idx="107">
                  <c:v>23904380</c:v>
                </c:pt>
                <c:pt idx="108">
                  <c:v>24326974</c:v>
                </c:pt>
                <c:pt idx="109">
                  <c:v>24782302</c:v>
                </c:pt>
                <c:pt idx="110">
                  <c:v>25253466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'Data-Scatter'!$D$2</c:f>
              <c:strCache>
                <c:ptCount val="1"/>
                <c:pt idx="0">
                  <c:v>Projected Population</c:v>
                </c:pt>
              </c:strCache>
            </c:strRef>
          </c:tx>
          <c:spPr>
            <a:ln w="381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'Data-Scatter'!$B$3:$B$118</c:f>
              <c:numCache>
                <c:formatCode>General</c:formatCode>
                <c:ptCount val="116"/>
                <c:pt idx="0">
                  <c:v>1900</c:v>
                </c:pt>
                <c:pt idx="1">
                  <c:v>1901</c:v>
                </c:pt>
                <c:pt idx="2">
                  <c:v>1902</c:v>
                </c:pt>
                <c:pt idx="3">
                  <c:v>1903</c:v>
                </c:pt>
                <c:pt idx="4">
                  <c:v>1904</c:v>
                </c:pt>
                <c:pt idx="5">
                  <c:v>1905</c:v>
                </c:pt>
                <c:pt idx="6">
                  <c:v>1906</c:v>
                </c:pt>
                <c:pt idx="7">
                  <c:v>1907</c:v>
                </c:pt>
                <c:pt idx="8">
                  <c:v>1908</c:v>
                </c:pt>
                <c:pt idx="9">
                  <c:v>1909</c:v>
                </c:pt>
                <c:pt idx="10">
                  <c:v>1910</c:v>
                </c:pt>
                <c:pt idx="11">
                  <c:v>1911</c:v>
                </c:pt>
                <c:pt idx="12">
                  <c:v>1912</c:v>
                </c:pt>
                <c:pt idx="13">
                  <c:v>1913</c:v>
                </c:pt>
                <c:pt idx="14">
                  <c:v>1914</c:v>
                </c:pt>
                <c:pt idx="15">
                  <c:v>1915</c:v>
                </c:pt>
                <c:pt idx="16">
                  <c:v>1916</c:v>
                </c:pt>
                <c:pt idx="17">
                  <c:v>1917</c:v>
                </c:pt>
                <c:pt idx="18">
                  <c:v>1918</c:v>
                </c:pt>
                <c:pt idx="19">
                  <c:v>1919</c:v>
                </c:pt>
                <c:pt idx="20">
                  <c:v>1920</c:v>
                </c:pt>
                <c:pt idx="21">
                  <c:v>1921</c:v>
                </c:pt>
                <c:pt idx="22">
                  <c:v>1922</c:v>
                </c:pt>
                <c:pt idx="23">
                  <c:v>1923</c:v>
                </c:pt>
                <c:pt idx="24">
                  <c:v>1924</c:v>
                </c:pt>
                <c:pt idx="25">
                  <c:v>1925</c:v>
                </c:pt>
                <c:pt idx="26">
                  <c:v>1926</c:v>
                </c:pt>
                <c:pt idx="27">
                  <c:v>1927</c:v>
                </c:pt>
                <c:pt idx="28">
                  <c:v>1928</c:v>
                </c:pt>
                <c:pt idx="29">
                  <c:v>1929</c:v>
                </c:pt>
                <c:pt idx="30">
                  <c:v>1930</c:v>
                </c:pt>
                <c:pt idx="31">
                  <c:v>1931</c:v>
                </c:pt>
                <c:pt idx="32">
                  <c:v>1932</c:v>
                </c:pt>
                <c:pt idx="33">
                  <c:v>1933</c:v>
                </c:pt>
                <c:pt idx="34">
                  <c:v>1934</c:v>
                </c:pt>
                <c:pt idx="35">
                  <c:v>1935</c:v>
                </c:pt>
                <c:pt idx="36">
                  <c:v>1936</c:v>
                </c:pt>
                <c:pt idx="37">
                  <c:v>1937</c:v>
                </c:pt>
                <c:pt idx="38">
                  <c:v>1938</c:v>
                </c:pt>
                <c:pt idx="39">
                  <c:v>1939</c:v>
                </c:pt>
                <c:pt idx="40">
                  <c:v>1940</c:v>
                </c:pt>
                <c:pt idx="41">
                  <c:v>1941</c:v>
                </c:pt>
                <c:pt idx="42">
                  <c:v>1942</c:v>
                </c:pt>
                <c:pt idx="43">
                  <c:v>1943</c:v>
                </c:pt>
                <c:pt idx="44">
                  <c:v>1944</c:v>
                </c:pt>
                <c:pt idx="45">
                  <c:v>1945</c:v>
                </c:pt>
                <c:pt idx="46">
                  <c:v>1946</c:v>
                </c:pt>
                <c:pt idx="47">
                  <c:v>1947</c:v>
                </c:pt>
                <c:pt idx="48">
                  <c:v>1948</c:v>
                </c:pt>
                <c:pt idx="49">
                  <c:v>1949</c:v>
                </c:pt>
                <c:pt idx="50">
                  <c:v>1950</c:v>
                </c:pt>
                <c:pt idx="51">
                  <c:v>1951</c:v>
                </c:pt>
                <c:pt idx="52">
                  <c:v>1952</c:v>
                </c:pt>
                <c:pt idx="53">
                  <c:v>1953</c:v>
                </c:pt>
                <c:pt idx="54">
                  <c:v>1954</c:v>
                </c:pt>
                <c:pt idx="55">
                  <c:v>1955</c:v>
                </c:pt>
                <c:pt idx="56">
                  <c:v>1956</c:v>
                </c:pt>
                <c:pt idx="57">
                  <c:v>1957</c:v>
                </c:pt>
                <c:pt idx="58">
                  <c:v>1958</c:v>
                </c:pt>
                <c:pt idx="59">
                  <c:v>1959</c:v>
                </c:pt>
                <c:pt idx="60">
                  <c:v>1960</c:v>
                </c:pt>
                <c:pt idx="61">
                  <c:v>1961</c:v>
                </c:pt>
                <c:pt idx="62">
                  <c:v>1962</c:v>
                </c:pt>
                <c:pt idx="63">
                  <c:v>1963</c:v>
                </c:pt>
                <c:pt idx="64">
                  <c:v>1964</c:v>
                </c:pt>
                <c:pt idx="65">
                  <c:v>1965</c:v>
                </c:pt>
                <c:pt idx="66">
                  <c:v>1966</c:v>
                </c:pt>
                <c:pt idx="67">
                  <c:v>1967</c:v>
                </c:pt>
                <c:pt idx="68">
                  <c:v>1968</c:v>
                </c:pt>
                <c:pt idx="69">
                  <c:v>1969</c:v>
                </c:pt>
                <c:pt idx="70">
                  <c:v>1970</c:v>
                </c:pt>
                <c:pt idx="71">
                  <c:v>1971</c:v>
                </c:pt>
                <c:pt idx="72">
                  <c:v>1972</c:v>
                </c:pt>
                <c:pt idx="73">
                  <c:v>1973</c:v>
                </c:pt>
                <c:pt idx="74">
                  <c:v>1974</c:v>
                </c:pt>
                <c:pt idx="75">
                  <c:v>1975</c:v>
                </c:pt>
                <c:pt idx="76">
                  <c:v>1976</c:v>
                </c:pt>
                <c:pt idx="77">
                  <c:v>1977</c:v>
                </c:pt>
                <c:pt idx="78">
                  <c:v>1978</c:v>
                </c:pt>
                <c:pt idx="79">
                  <c:v>1979</c:v>
                </c:pt>
                <c:pt idx="80">
                  <c:v>1980</c:v>
                </c:pt>
                <c:pt idx="81">
                  <c:v>1981</c:v>
                </c:pt>
                <c:pt idx="82">
                  <c:v>1982</c:v>
                </c:pt>
                <c:pt idx="83">
                  <c:v>1983</c:v>
                </c:pt>
                <c:pt idx="84">
                  <c:v>1984</c:v>
                </c:pt>
                <c:pt idx="85">
                  <c:v>1985</c:v>
                </c:pt>
                <c:pt idx="86">
                  <c:v>1986</c:v>
                </c:pt>
                <c:pt idx="87">
                  <c:v>1987</c:v>
                </c:pt>
                <c:pt idx="88">
                  <c:v>1988</c:v>
                </c:pt>
                <c:pt idx="89">
                  <c:v>1989</c:v>
                </c:pt>
                <c:pt idx="90">
                  <c:v>1990</c:v>
                </c:pt>
                <c:pt idx="91">
                  <c:v>1991</c:v>
                </c:pt>
                <c:pt idx="92">
                  <c:v>1992</c:v>
                </c:pt>
                <c:pt idx="93">
                  <c:v>1993</c:v>
                </c:pt>
                <c:pt idx="94">
                  <c:v>1994</c:v>
                </c:pt>
                <c:pt idx="95">
                  <c:v>1995</c:v>
                </c:pt>
                <c:pt idx="96">
                  <c:v>1996</c:v>
                </c:pt>
                <c:pt idx="97">
                  <c:v>1997</c:v>
                </c:pt>
                <c:pt idx="98">
                  <c:v>1998</c:v>
                </c:pt>
                <c:pt idx="99">
                  <c:v>1999</c:v>
                </c:pt>
                <c:pt idx="100">
                  <c:v>2000</c:v>
                </c:pt>
                <c:pt idx="101">
                  <c:v>2001</c:v>
                </c:pt>
                <c:pt idx="102">
                  <c:v>2002</c:v>
                </c:pt>
                <c:pt idx="103">
                  <c:v>2003</c:v>
                </c:pt>
                <c:pt idx="104">
                  <c:v>2004</c:v>
                </c:pt>
                <c:pt idx="105">
                  <c:v>2005</c:v>
                </c:pt>
                <c:pt idx="106">
                  <c:v>2006</c:v>
                </c:pt>
                <c:pt idx="107">
                  <c:v>2007</c:v>
                </c:pt>
                <c:pt idx="108">
                  <c:v>2008</c:v>
                </c:pt>
                <c:pt idx="109">
                  <c:v>2009</c:v>
                </c:pt>
                <c:pt idx="110">
                  <c:v>2010</c:v>
                </c:pt>
                <c:pt idx="111">
                  <c:v>2020</c:v>
                </c:pt>
                <c:pt idx="112">
                  <c:v>2030</c:v>
                </c:pt>
                <c:pt idx="113">
                  <c:v>2040</c:v>
                </c:pt>
                <c:pt idx="114">
                  <c:v>2050</c:v>
                </c:pt>
                <c:pt idx="115">
                  <c:v>2060</c:v>
                </c:pt>
              </c:numCache>
            </c:numRef>
          </c:xVal>
          <c:yVal>
            <c:numRef>
              <c:f>'Data-Scatter'!$D$3:$D$118</c:f>
              <c:numCache>
                <c:formatCode>General</c:formatCode>
                <c:ptCount val="116"/>
                <c:pt idx="110" formatCode="#,##0">
                  <c:v>25253466</c:v>
                </c:pt>
                <c:pt idx="111" formatCode="#,##0">
                  <c:v>29650388</c:v>
                </c:pt>
                <c:pt idx="112" formatCode="#,##0">
                  <c:v>33712020</c:v>
                </c:pt>
                <c:pt idx="113" formatCode="#,##0">
                  <c:v>37734422</c:v>
                </c:pt>
                <c:pt idx="114" formatCode="#,##0">
                  <c:v>41924167</c:v>
                </c:pt>
                <c:pt idx="115" formatCode="#,##0">
                  <c:v>46323725</c:v>
                </c:pt>
              </c:numCache>
            </c:numRef>
          </c:yVal>
          <c:smooth val="0"/>
        </c:ser>
        <c:ser>
          <c:idx val="0"/>
          <c:order val="2"/>
          <c:tx>
            <c:strRef>
              <c:f>'Data-Scatter'!$C$2</c:f>
              <c:strCache>
                <c:ptCount val="1"/>
                <c:pt idx="0">
                  <c:v>Population</c:v>
                </c:pt>
              </c:strCache>
            </c:strRef>
          </c:tx>
          <c:spPr>
            <a:ln w="57150" cap="rnd">
              <a:solidFill>
                <a:srgbClr val="015D91"/>
              </a:solidFill>
              <a:round/>
            </a:ln>
            <a:effectLst/>
          </c:spPr>
          <c:marker>
            <c:symbol val="none"/>
          </c:marker>
          <c:xVal>
            <c:numRef>
              <c:f>'Data-Scatter'!$B$3:$B$118</c:f>
              <c:numCache>
                <c:formatCode>General</c:formatCode>
                <c:ptCount val="116"/>
                <c:pt idx="0">
                  <c:v>1900</c:v>
                </c:pt>
                <c:pt idx="1">
                  <c:v>1901</c:v>
                </c:pt>
                <c:pt idx="2">
                  <c:v>1902</c:v>
                </c:pt>
                <c:pt idx="3">
                  <c:v>1903</c:v>
                </c:pt>
                <c:pt idx="4">
                  <c:v>1904</c:v>
                </c:pt>
                <c:pt idx="5">
                  <c:v>1905</c:v>
                </c:pt>
                <c:pt idx="6">
                  <c:v>1906</c:v>
                </c:pt>
                <c:pt idx="7">
                  <c:v>1907</c:v>
                </c:pt>
                <c:pt idx="8">
                  <c:v>1908</c:v>
                </c:pt>
                <c:pt idx="9">
                  <c:v>1909</c:v>
                </c:pt>
                <c:pt idx="10">
                  <c:v>1910</c:v>
                </c:pt>
                <c:pt idx="11">
                  <c:v>1911</c:v>
                </c:pt>
                <c:pt idx="12">
                  <c:v>1912</c:v>
                </c:pt>
                <c:pt idx="13">
                  <c:v>1913</c:v>
                </c:pt>
                <c:pt idx="14">
                  <c:v>1914</c:v>
                </c:pt>
                <c:pt idx="15">
                  <c:v>1915</c:v>
                </c:pt>
                <c:pt idx="16">
                  <c:v>1916</c:v>
                </c:pt>
                <c:pt idx="17">
                  <c:v>1917</c:v>
                </c:pt>
                <c:pt idx="18">
                  <c:v>1918</c:v>
                </c:pt>
                <c:pt idx="19">
                  <c:v>1919</c:v>
                </c:pt>
                <c:pt idx="20">
                  <c:v>1920</c:v>
                </c:pt>
                <c:pt idx="21">
                  <c:v>1921</c:v>
                </c:pt>
                <c:pt idx="22">
                  <c:v>1922</c:v>
                </c:pt>
                <c:pt idx="23">
                  <c:v>1923</c:v>
                </c:pt>
                <c:pt idx="24">
                  <c:v>1924</c:v>
                </c:pt>
                <c:pt idx="25">
                  <c:v>1925</c:v>
                </c:pt>
                <c:pt idx="26">
                  <c:v>1926</c:v>
                </c:pt>
                <c:pt idx="27">
                  <c:v>1927</c:v>
                </c:pt>
                <c:pt idx="28">
                  <c:v>1928</c:v>
                </c:pt>
                <c:pt idx="29">
                  <c:v>1929</c:v>
                </c:pt>
                <c:pt idx="30">
                  <c:v>1930</c:v>
                </c:pt>
                <c:pt idx="31">
                  <c:v>1931</c:v>
                </c:pt>
                <c:pt idx="32">
                  <c:v>1932</c:v>
                </c:pt>
                <c:pt idx="33">
                  <c:v>1933</c:v>
                </c:pt>
                <c:pt idx="34">
                  <c:v>1934</c:v>
                </c:pt>
                <c:pt idx="35">
                  <c:v>1935</c:v>
                </c:pt>
                <c:pt idx="36">
                  <c:v>1936</c:v>
                </c:pt>
                <c:pt idx="37">
                  <c:v>1937</c:v>
                </c:pt>
                <c:pt idx="38">
                  <c:v>1938</c:v>
                </c:pt>
                <c:pt idx="39">
                  <c:v>1939</c:v>
                </c:pt>
                <c:pt idx="40">
                  <c:v>1940</c:v>
                </c:pt>
                <c:pt idx="41">
                  <c:v>1941</c:v>
                </c:pt>
                <c:pt idx="42">
                  <c:v>1942</c:v>
                </c:pt>
                <c:pt idx="43">
                  <c:v>1943</c:v>
                </c:pt>
                <c:pt idx="44">
                  <c:v>1944</c:v>
                </c:pt>
                <c:pt idx="45">
                  <c:v>1945</c:v>
                </c:pt>
                <c:pt idx="46">
                  <c:v>1946</c:v>
                </c:pt>
                <c:pt idx="47">
                  <c:v>1947</c:v>
                </c:pt>
                <c:pt idx="48">
                  <c:v>1948</c:v>
                </c:pt>
                <c:pt idx="49">
                  <c:v>1949</c:v>
                </c:pt>
                <c:pt idx="50">
                  <c:v>1950</c:v>
                </c:pt>
                <c:pt idx="51">
                  <c:v>1951</c:v>
                </c:pt>
                <c:pt idx="52">
                  <c:v>1952</c:v>
                </c:pt>
                <c:pt idx="53">
                  <c:v>1953</c:v>
                </c:pt>
                <c:pt idx="54">
                  <c:v>1954</c:v>
                </c:pt>
                <c:pt idx="55">
                  <c:v>1955</c:v>
                </c:pt>
                <c:pt idx="56">
                  <c:v>1956</c:v>
                </c:pt>
                <c:pt idx="57">
                  <c:v>1957</c:v>
                </c:pt>
                <c:pt idx="58">
                  <c:v>1958</c:v>
                </c:pt>
                <c:pt idx="59">
                  <c:v>1959</c:v>
                </c:pt>
                <c:pt idx="60">
                  <c:v>1960</c:v>
                </c:pt>
                <c:pt idx="61">
                  <c:v>1961</c:v>
                </c:pt>
                <c:pt idx="62">
                  <c:v>1962</c:v>
                </c:pt>
                <c:pt idx="63">
                  <c:v>1963</c:v>
                </c:pt>
                <c:pt idx="64">
                  <c:v>1964</c:v>
                </c:pt>
                <c:pt idx="65">
                  <c:v>1965</c:v>
                </c:pt>
                <c:pt idx="66">
                  <c:v>1966</c:v>
                </c:pt>
                <c:pt idx="67">
                  <c:v>1967</c:v>
                </c:pt>
                <c:pt idx="68">
                  <c:v>1968</c:v>
                </c:pt>
                <c:pt idx="69">
                  <c:v>1969</c:v>
                </c:pt>
                <c:pt idx="70">
                  <c:v>1970</c:v>
                </c:pt>
                <c:pt idx="71">
                  <c:v>1971</c:v>
                </c:pt>
                <c:pt idx="72">
                  <c:v>1972</c:v>
                </c:pt>
                <c:pt idx="73">
                  <c:v>1973</c:v>
                </c:pt>
                <c:pt idx="74">
                  <c:v>1974</c:v>
                </c:pt>
                <c:pt idx="75">
                  <c:v>1975</c:v>
                </c:pt>
                <c:pt idx="76">
                  <c:v>1976</c:v>
                </c:pt>
                <c:pt idx="77">
                  <c:v>1977</c:v>
                </c:pt>
                <c:pt idx="78">
                  <c:v>1978</c:v>
                </c:pt>
                <c:pt idx="79">
                  <c:v>1979</c:v>
                </c:pt>
                <c:pt idx="80">
                  <c:v>1980</c:v>
                </c:pt>
                <c:pt idx="81">
                  <c:v>1981</c:v>
                </c:pt>
                <c:pt idx="82">
                  <c:v>1982</c:v>
                </c:pt>
                <c:pt idx="83">
                  <c:v>1983</c:v>
                </c:pt>
                <c:pt idx="84">
                  <c:v>1984</c:v>
                </c:pt>
                <c:pt idx="85">
                  <c:v>1985</c:v>
                </c:pt>
                <c:pt idx="86">
                  <c:v>1986</c:v>
                </c:pt>
                <c:pt idx="87">
                  <c:v>1987</c:v>
                </c:pt>
                <c:pt idx="88">
                  <c:v>1988</c:v>
                </c:pt>
                <c:pt idx="89">
                  <c:v>1989</c:v>
                </c:pt>
                <c:pt idx="90">
                  <c:v>1990</c:v>
                </c:pt>
                <c:pt idx="91">
                  <c:v>1991</c:v>
                </c:pt>
                <c:pt idx="92">
                  <c:v>1992</c:v>
                </c:pt>
                <c:pt idx="93">
                  <c:v>1993</c:v>
                </c:pt>
                <c:pt idx="94">
                  <c:v>1994</c:v>
                </c:pt>
                <c:pt idx="95">
                  <c:v>1995</c:v>
                </c:pt>
                <c:pt idx="96">
                  <c:v>1996</c:v>
                </c:pt>
                <c:pt idx="97">
                  <c:v>1997</c:v>
                </c:pt>
                <c:pt idx="98">
                  <c:v>1998</c:v>
                </c:pt>
                <c:pt idx="99">
                  <c:v>1999</c:v>
                </c:pt>
                <c:pt idx="100">
                  <c:v>2000</c:v>
                </c:pt>
                <c:pt idx="101">
                  <c:v>2001</c:v>
                </c:pt>
                <c:pt idx="102">
                  <c:v>2002</c:v>
                </c:pt>
                <c:pt idx="103">
                  <c:v>2003</c:v>
                </c:pt>
                <c:pt idx="104">
                  <c:v>2004</c:v>
                </c:pt>
                <c:pt idx="105">
                  <c:v>2005</c:v>
                </c:pt>
                <c:pt idx="106">
                  <c:v>2006</c:v>
                </c:pt>
                <c:pt idx="107">
                  <c:v>2007</c:v>
                </c:pt>
                <c:pt idx="108">
                  <c:v>2008</c:v>
                </c:pt>
                <c:pt idx="109">
                  <c:v>2009</c:v>
                </c:pt>
                <c:pt idx="110">
                  <c:v>2010</c:v>
                </c:pt>
                <c:pt idx="111">
                  <c:v>2020</c:v>
                </c:pt>
                <c:pt idx="112">
                  <c:v>2030</c:v>
                </c:pt>
                <c:pt idx="113">
                  <c:v>2040</c:v>
                </c:pt>
                <c:pt idx="114">
                  <c:v>2050</c:v>
                </c:pt>
                <c:pt idx="115">
                  <c:v>2060</c:v>
                </c:pt>
              </c:numCache>
            </c:numRef>
          </c:xVal>
          <c:yVal>
            <c:numRef>
              <c:f>'Data-Scatter'!$C$3:$C$118</c:f>
              <c:numCache>
                <c:formatCode>#,##0</c:formatCode>
                <c:ptCount val="116"/>
                <c:pt idx="0">
                  <c:v>3055000</c:v>
                </c:pt>
                <c:pt idx="1">
                  <c:v>3132000</c:v>
                </c:pt>
                <c:pt idx="2">
                  <c:v>3210000</c:v>
                </c:pt>
                <c:pt idx="3">
                  <c:v>3291000</c:v>
                </c:pt>
                <c:pt idx="4">
                  <c:v>3374000</c:v>
                </c:pt>
                <c:pt idx="5">
                  <c:v>3459000</c:v>
                </c:pt>
                <c:pt idx="6">
                  <c:v>3546000</c:v>
                </c:pt>
                <c:pt idx="7">
                  <c:v>3636000</c:v>
                </c:pt>
                <c:pt idx="8">
                  <c:v>3727000</c:v>
                </c:pt>
                <c:pt idx="9">
                  <c:v>3821000</c:v>
                </c:pt>
                <c:pt idx="10">
                  <c:v>3922000</c:v>
                </c:pt>
                <c:pt idx="11">
                  <c:v>4016000</c:v>
                </c:pt>
                <c:pt idx="12">
                  <c:v>4107000</c:v>
                </c:pt>
                <c:pt idx="13">
                  <c:v>4207000</c:v>
                </c:pt>
                <c:pt idx="14">
                  <c:v>4300000</c:v>
                </c:pt>
                <c:pt idx="15">
                  <c:v>4368000</c:v>
                </c:pt>
                <c:pt idx="16">
                  <c:v>4444000</c:v>
                </c:pt>
                <c:pt idx="17">
                  <c:v>4563000</c:v>
                </c:pt>
                <c:pt idx="18">
                  <c:v>4666000</c:v>
                </c:pt>
                <c:pt idx="19">
                  <c:v>4631000</c:v>
                </c:pt>
                <c:pt idx="20">
                  <c:v>4723000</c:v>
                </c:pt>
                <c:pt idx="21">
                  <c:v>4853000</c:v>
                </c:pt>
                <c:pt idx="22">
                  <c:v>4955000</c:v>
                </c:pt>
                <c:pt idx="23">
                  <c:v>5077000</c:v>
                </c:pt>
                <c:pt idx="24">
                  <c:v>5210000</c:v>
                </c:pt>
                <c:pt idx="25">
                  <c:v>5332000</c:v>
                </c:pt>
                <c:pt idx="26">
                  <c:v>5453000</c:v>
                </c:pt>
                <c:pt idx="27">
                  <c:v>5577000</c:v>
                </c:pt>
                <c:pt idx="28">
                  <c:v>5675000</c:v>
                </c:pt>
                <c:pt idx="29">
                  <c:v>5762000</c:v>
                </c:pt>
                <c:pt idx="30">
                  <c:v>5844000</c:v>
                </c:pt>
                <c:pt idx="31">
                  <c:v>5907000</c:v>
                </c:pt>
                <c:pt idx="32">
                  <c:v>5961000</c:v>
                </c:pt>
                <c:pt idx="33">
                  <c:v>6014000</c:v>
                </c:pt>
                <c:pt idx="34">
                  <c:v>6053000</c:v>
                </c:pt>
                <c:pt idx="35">
                  <c:v>6123000</c:v>
                </c:pt>
                <c:pt idx="36">
                  <c:v>6192000</c:v>
                </c:pt>
                <c:pt idx="37">
                  <c:v>6250000</c:v>
                </c:pt>
                <c:pt idx="38">
                  <c:v>6301000</c:v>
                </c:pt>
                <c:pt idx="39">
                  <c:v>6360000</c:v>
                </c:pt>
                <c:pt idx="40">
                  <c:v>6425000</c:v>
                </c:pt>
                <c:pt idx="41">
                  <c:v>6585000</c:v>
                </c:pt>
                <c:pt idx="42">
                  <c:v>6711000</c:v>
                </c:pt>
                <c:pt idx="43">
                  <c:v>7012000</c:v>
                </c:pt>
                <c:pt idx="44">
                  <c:v>6876000</c:v>
                </c:pt>
                <c:pt idx="45">
                  <c:v>6826000</c:v>
                </c:pt>
                <c:pt idx="46">
                  <c:v>7197000</c:v>
                </c:pt>
                <c:pt idx="47">
                  <c:v>7388000</c:v>
                </c:pt>
                <c:pt idx="48">
                  <c:v>7626000</c:v>
                </c:pt>
                <c:pt idx="49">
                  <c:v>7623000</c:v>
                </c:pt>
                <c:pt idx="50">
                  <c:v>7776000</c:v>
                </c:pt>
                <c:pt idx="51">
                  <c:v>8111000</c:v>
                </c:pt>
                <c:pt idx="52">
                  <c:v>8314000</c:v>
                </c:pt>
                <c:pt idx="53">
                  <c:v>8336000</c:v>
                </c:pt>
                <c:pt idx="54">
                  <c:v>8382000</c:v>
                </c:pt>
                <c:pt idx="55">
                  <c:v>8660000</c:v>
                </c:pt>
                <c:pt idx="56">
                  <c:v>8830000</c:v>
                </c:pt>
                <c:pt idx="57">
                  <c:v>9070000</c:v>
                </c:pt>
                <c:pt idx="58">
                  <c:v>9252000</c:v>
                </c:pt>
                <c:pt idx="59">
                  <c:v>9405000</c:v>
                </c:pt>
                <c:pt idx="60">
                  <c:v>9624000</c:v>
                </c:pt>
                <c:pt idx="61">
                  <c:v>9820000</c:v>
                </c:pt>
                <c:pt idx="62">
                  <c:v>10053000</c:v>
                </c:pt>
                <c:pt idx="63">
                  <c:v>10159000</c:v>
                </c:pt>
                <c:pt idx="64">
                  <c:v>10270000</c:v>
                </c:pt>
                <c:pt idx="65">
                  <c:v>10378000</c:v>
                </c:pt>
                <c:pt idx="66">
                  <c:v>10492000</c:v>
                </c:pt>
                <c:pt idx="67">
                  <c:v>10599000</c:v>
                </c:pt>
                <c:pt idx="68">
                  <c:v>10819000</c:v>
                </c:pt>
                <c:pt idx="69">
                  <c:v>11045000</c:v>
                </c:pt>
                <c:pt idx="70">
                  <c:v>11196730</c:v>
                </c:pt>
                <c:pt idx="71">
                  <c:v>11509848</c:v>
                </c:pt>
                <c:pt idx="72">
                  <c:v>11759148</c:v>
                </c:pt>
                <c:pt idx="73">
                  <c:v>12019543</c:v>
                </c:pt>
                <c:pt idx="74">
                  <c:v>12268629</c:v>
                </c:pt>
                <c:pt idx="75">
                  <c:v>12568843</c:v>
                </c:pt>
                <c:pt idx="76">
                  <c:v>12904089</c:v>
                </c:pt>
                <c:pt idx="77">
                  <c:v>13193050</c:v>
                </c:pt>
                <c:pt idx="78">
                  <c:v>13500429</c:v>
                </c:pt>
                <c:pt idx="79">
                  <c:v>13888371</c:v>
                </c:pt>
                <c:pt idx="80">
                  <c:v>14229191</c:v>
                </c:pt>
                <c:pt idx="81">
                  <c:v>14746318</c:v>
                </c:pt>
                <c:pt idx="82">
                  <c:v>15331415</c:v>
                </c:pt>
                <c:pt idx="83">
                  <c:v>15751676</c:v>
                </c:pt>
                <c:pt idx="84">
                  <c:v>16007086</c:v>
                </c:pt>
                <c:pt idx="85">
                  <c:v>16272734</c:v>
                </c:pt>
                <c:pt idx="86">
                  <c:v>16561113</c:v>
                </c:pt>
                <c:pt idx="87">
                  <c:v>16621791</c:v>
                </c:pt>
                <c:pt idx="88">
                  <c:v>16667022</c:v>
                </c:pt>
                <c:pt idx="89">
                  <c:v>16806735</c:v>
                </c:pt>
                <c:pt idx="90">
                  <c:v>17044714</c:v>
                </c:pt>
                <c:pt idx="91">
                  <c:v>17339904</c:v>
                </c:pt>
                <c:pt idx="92">
                  <c:v>17650479</c:v>
                </c:pt>
                <c:pt idx="93">
                  <c:v>17996764</c:v>
                </c:pt>
                <c:pt idx="94">
                  <c:v>18338319</c:v>
                </c:pt>
                <c:pt idx="95">
                  <c:v>18679706</c:v>
                </c:pt>
                <c:pt idx="96">
                  <c:v>19006240</c:v>
                </c:pt>
                <c:pt idx="97">
                  <c:v>19355427</c:v>
                </c:pt>
                <c:pt idx="98">
                  <c:v>19712389</c:v>
                </c:pt>
                <c:pt idx="99">
                  <c:v>20044141</c:v>
                </c:pt>
                <c:pt idx="100">
                  <c:v>20949316</c:v>
                </c:pt>
                <c:pt idx="101">
                  <c:v>21334855</c:v>
                </c:pt>
                <c:pt idx="102">
                  <c:v>21723220</c:v>
                </c:pt>
                <c:pt idx="103">
                  <c:v>22103374</c:v>
                </c:pt>
                <c:pt idx="104">
                  <c:v>22490022</c:v>
                </c:pt>
                <c:pt idx="105">
                  <c:v>22928508</c:v>
                </c:pt>
                <c:pt idx="106">
                  <c:v>23507783</c:v>
                </c:pt>
                <c:pt idx="107">
                  <c:v>23904380</c:v>
                </c:pt>
                <c:pt idx="108">
                  <c:v>24326974</c:v>
                </c:pt>
                <c:pt idx="109">
                  <c:v>24782302</c:v>
                </c:pt>
                <c:pt idx="110">
                  <c:v>25253466</c:v>
                </c:pt>
              </c:numCache>
            </c:numRef>
          </c:yVal>
          <c:smooth val="0"/>
        </c:ser>
        <c:ser>
          <c:idx val="1"/>
          <c:order val="3"/>
          <c:tx>
            <c:strRef>
              <c:f>'Data-Scatter'!$D$2</c:f>
              <c:strCache>
                <c:ptCount val="1"/>
                <c:pt idx="0">
                  <c:v>Projected Population</c:v>
                </c:pt>
              </c:strCache>
            </c:strRef>
          </c:tx>
          <c:spPr>
            <a:ln w="381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'Data-Scatter'!$B$3:$B$118</c:f>
              <c:numCache>
                <c:formatCode>General</c:formatCode>
                <c:ptCount val="116"/>
                <c:pt idx="0">
                  <c:v>1900</c:v>
                </c:pt>
                <c:pt idx="1">
                  <c:v>1901</c:v>
                </c:pt>
                <c:pt idx="2">
                  <c:v>1902</c:v>
                </c:pt>
                <c:pt idx="3">
                  <c:v>1903</c:v>
                </c:pt>
                <c:pt idx="4">
                  <c:v>1904</c:v>
                </c:pt>
                <c:pt idx="5">
                  <c:v>1905</c:v>
                </c:pt>
                <c:pt idx="6">
                  <c:v>1906</c:v>
                </c:pt>
                <c:pt idx="7">
                  <c:v>1907</c:v>
                </c:pt>
                <c:pt idx="8">
                  <c:v>1908</c:v>
                </c:pt>
                <c:pt idx="9">
                  <c:v>1909</c:v>
                </c:pt>
                <c:pt idx="10">
                  <c:v>1910</c:v>
                </c:pt>
                <c:pt idx="11">
                  <c:v>1911</c:v>
                </c:pt>
                <c:pt idx="12">
                  <c:v>1912</c:v>
                </c:pt>
                <c:pt idx="13">
                  <c:v>1913</c:v>
                </c:pt>
                <c:pt idx="14">
                  <c:v>1914</c:v>
                </c:pt>
                <c:pt idx="15">
                  <c:v>1915</c:v>
                </c:pt>
                <c:pt idx="16">
                  <c:v>1916</c:v>
                </c:pt>
                <c:pt idx="17">
                  <c:v>1917</c:v>
                </c:pt>
                <c:pt idx="18">
                  <c:v>1918</c:v>
                </c:pt>
                <c:pt idx="19">
                  <c:v>1919</c:v>
                </c:pt>
                <c:pt idx="20">
                  <c:v>1920</c:v>
                </c:pt>
                <c:pt idx="21">
                  <c:v>1921</c:v>
                </c:pt>
                <c:pt idx="22">
                  <c:v>1922</c:v>
                </c:pt>
                <c:pt idx="23">
                  <c:v>1923</c:v>
                </c:pt>
                <c:pt idx="24">
                  <c:v>1924</c:v>
                </c:pt>
                <c:pt idx="25">
                  <c:v>1925</c:v>
                </c:pt>
                <c:pt idx="26">
                  <c:v>1926</c:v>
                </c:pt>
                <c:pt idx="27">
                  <c:v>1927</c:v>
                </c:pt>
                <c:pt idx="28">
                  <c:v>1928</c:v>
                </c:pt>
                <c:pt idx="29">
                  <c:v>1929</c:v>
                </c:pt>
                <c:pt idx="30">
                  <c:v>1930</c:v>
                </c:pt>
                <c:pt idx="31">
                  <c:v>1931</c:v>
                </c:pt>
                <c:pt idx="32">
                  <c:v>1932</c:v>
                </c:pt>
                <c:pt idx="33">
                  <c:v>1933</c:v>
                </c:pt>
                <c:pt idx="34">
                  <c:v>1934</c:v>
                </c:pt>
                <c:pt idx="35">
                  <c:v>1935</c:v>
                </c:pt>
                <c:pt idx="36">
                  <c:v>1936</c:v>
                </c:pt>
                <c:pt idx="37">
                  <c:v>1937</c:v>
                </c:pt>
                <c:pt idx="38">
                  <c:v>1938</c:v>
                </c:pt>
                <c:pt idx="39">
                  <c:v>1939</c:v>
                </c:pt>
                <c:pt idx="40">
                  <c:v>1940</c:v>
                </c:pt>
                <c:pt idx="41">
                  <c:v>1941</c:v>
                </c:pt>
                <c:pt idx="42">
                  <c:v>1942</c:v>
                </c:pt>
                <c:pt idx="43">
                  <c:v>1943</c:v>
                </c:pt>
                <c:pt idx="44">
                  <c:v>1944</c:v>
                </c:pt>
                <c:pt idx="45">
                  <c:v>1945</c:v>
                </c:pt>
                <c:pt idx="46">
                  <c:v>1946</c:v>
                </c:pt>
                <c:pt idx="47">
                  <c:v>1947</c:v>
                </c:pt>
                <c:pt idx="48">
                  <c:v>1948</c:v>
                </c:pt>
                <c:pt idx="49">
                  <c:v>1949</c:v>
                </c:pt>
                <c:pt idx="50">
                  <c:v>1950</c:v>
                </c:pt>
                <c:pt idx="51">
                  <c:v>1951</c:v>
                </c:pt>
                <c:pt idx="52">
                  <c:v>1952</c:v>
                </c:pt>
                <c:pt idx="53">
                  <c:v>1953</c:v>
                </c:pt>
                <c:pt idx="54">
                  <c:v>1954</c:v>
                </c:pt>
                <c:pt idx="55">
                  <c:v>1955</c:v>
                </c:pt>
                <c:pt idx="56">
                  <c:v>1956</c:v>
                </c:pt>
                <c:pt idx="57">
                  <c:v>1957</c:v>
                </c:pt>
                <c:pt idx="58">
                  <c:v>1958</c:v>
                </c:pt>
                <c:pt idx="59">
                  <c:v>1959</c:v>
                </c:pt>
                <c:pt idx="60">
                  <c:v>1960</c:v>
                </c:pt>
                <c:pt idx="61">
                  <c:v>1961</c:v>
                </c:pt>
                <c:pt idx="62">
                  <c:v>1962</c:v>
                </c:pt>
                <c:pt idx="63">
                  <c:v>1963</c:v>
                </c:pt>
                <c:pt idx="64">
                  <c:v>1964</c:v>
                </c:pt>
                <c:pt idx="65">
                  <c:v>1965</c:v>
                </c:pt>
                <c:pt idx="66">
                  <c:v>1966</c:v>
                </c:pt>
                <c:pt idx="67">
                  <c:v>1967</c:v>
                </c:pt>
                <c:pt idx="68">
                  <c:v>1968</c:v>
                </c:pt>
                <c:pt idx="69">
                  <c:v>1969</c:v>
                </c:pt>
                <c:pt idx="70">
                  <c:v>1970</c:v>
                </c:pt>
                <c:pt idx="71">
                  <c:v>1971</c:v>
                </c:pt>
                <c:pt idx="72">
                  <c:v>1972</c:v>
                </c:pt>
                <c:pt idx="73">
                  <c:v>1973</c:v>
                </c:pt>
                <c:pt idx="74">
                  <c:v>1974</c:v>
                </c:pt>
                <c:pt idx="75">
                  <c:v>1975</c:v>
                </c:pt>
                <c:pt idx="76">
                  <c:v>1976</c:v>
                </c:pt>
                <c:pt idx="77">
                  <c:v>1977</c:v>
                </c:pt>
                <c:pt idx="78">
                  <c:v>1978</c:v>
                </c:pt>
                <c:pt idx="79">
                  <c:v>1979</c:v>
                </c:pt>
                <c:pt idx="80">
                  <c:v>1980</c:v>
                </c:pt>
                <c:pt idx="81">
                  <c:v>1981</c:v>
                </c:pt>
                <c:pt idx="82">
                  <c:v>1982</c:v>
                </c:pt>
                <c:pt idx="83">
                  <c:v>1983</c:v>
                </c:pt>
                <c:pt idx="84">
                  <c:v>1984</c:v>
                </c:pt>
                <c:pt idx="85">
                  <c:v>1985</c:v>
                </c:pt>
                <c:pt idx="86">
                  <c:v>1986</c:v>
                </c:pt>
                <c:pt idx="87">
                  <c:v>1987</c:v>
                </c:pt>
                <c:pt idx="88">
                  <c:v>1988</c:v>
                </c:pt>
                <c:pt idx="89">
                  <c:v>1989</c:v>
                </c:pt>
                <c:pt idx="90">
                  <c:v>1990</c:v>
                </c:pt>
                <c:pt idx="91">
                  <c:v>1991</c:v>
                </c:pt>
                <c:pt idx="92">
                  <c:v>1992</c:v>
                </c:pt>
                <c:pt idx="93">
                  <c:v>1993</c:v>
                </c:pt>
                <c:pt idx="94">
                  <c:v>1994</c:v>
                </c:pt>
                <c:pt idx="95">
                  <c:v>1995</c:v>
                </c:pt>
                <c:pt idx="96">
                  <c:v>1996</c:v>
                </c:pt>
                <c:pt idx="97">
                  <c:v>1997</c:v>
                </c:pt>
                <c:pt idx="98">
                  <c:v>1998</c:v>
                </c:pt>
                <c:pt idx="99">
                  <c:v>1999</c:v>
                </c:pt>
                <c:pt idx="100">
                  <c:v>2000</c:v>
                </c:pt>
                <c:pt idx="101">
                  <c:v>2001</c:v>
                </c:pt>
                <c:pt idx="102">
                  <c:v>2002</c:v>
                </c:pt>
                <c:pt idx="103">
                  <c:v>2003</c:v>
                </c:pt>
                <c:pt idx="104">
                  <c:v>2004</c:v>
                </c:pt>
                <c:pt idx="105">
                  <c:v>2005</c:v>
                </c:pt>
                <c:pt idx="106">
                  <c:v>2006</c:v>
                </c:pt>
                <c:pt idx="107">
                  <c:v>2007</c:v>
                </c:pt>
                <c:pt idx="108">
                  <c:v>2008</c:v>
                </c:pt>
                <c:pt idx="109">
                  <c:v>2009</c:v>
                </c:pt>
                <c:pt idx="110">
                  <c:v>2010</c:v>
                </c:pt>
                <c:pt idx="111">
                  <c:v>2020</c:v>
                </c:pt>
                <c:pt idx="112">
                  <c:v>2030</c:v>
                </c:pt>
                <c:pt idx="113">
                  <c:v>2040</c:v>
                </c:pt>
                <c:pt idx="114">
                  <c:v>2050</c:v>
                </c:pt>
                <c:pt idx="115">
                  <c:v>2060</c:v>
                </c:pt>
              </c:numCache>
            </c:numRef>
          </c:xVal>
          <c:yVal>
            <c:numRef>
              <c:f>'Data-Scatter'!$D$3:$D$118</c:f>
              <c:numCache>
                <c:formatCode>General</c:formatCode>
                <c:ptCount val="116"/>
                <c:pt idx="110" formatCode="#,##0">
                  <c:v>25253466</c:v>
                </c:pt>
                <c:pt idx="111" formatCode="#,##0">
                  <c:v>29650388</c:v>
                </c:pt>
                <c:pt idx="112" formatCode="#,##0">
                  <c:v>33712020</c:v>
                </c:pt>
                <c:pt idx="113" formatCode="#,##0">
                  <c:v>37734422</c:v>
                </c:pt>
                <c:pt idx="114" formatCode="#,##0">
                  <c:v>41924167</c:v>
                </c:pt>
                <c:pt idx="115" formatCode="#,##0">
                  <c:v>46323725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034704"/>
        <c:axId val="170122576"/>
      </c:scatterChart>
      <c:valAx>
        <c:axId val="170034704"/>
        <c:scaling>
          <c:orientation val="minMax"/>
          <c:max val="2060"/>
          <c:min val="19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122576"/>
        <c:crosses val="autoZero"/>
        <c:crossBetween val="midCat"/>
      </c:valAx>
      <c:valAx>
        <c:axId val="170122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Millions of Texans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34704"/>
        <c:crosses val="autoZero"/>
        <c:crossBetween val="midCat"/>
        <c:dispUnits>
          <c:builtInUnit val="millions"/>
        </c:dispUnits>
      </c:valAx>
      <c:spPr>
        <a:solidFill>
          <a:schemeClr val="bg1">
            <a:alpha val="5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Allocations_Needs!$D$8</c:f>
              <c:strCache>
                <c:ptCount val="1"/>
                <c:pt idx="0">
                  <c:v>2011 RWP</c:v>
                </c:pt>
              </c:strCache>
            </c:strRef>
          </c:tx>
          <c:spPr>
            <a:ln w="635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Allocations_Needs!$E$7:$K$7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Allocations_Needs!$E$8:$K$8</c:f>
              <c:numCache>
                <c:formatCode>#,##0</c:formatCode>
                <c:ptCount val="7"/>
                <c:pt idx="0">
                  <c:v>290890</c:v>
                </c:pt>
                <c:pt idx="1">
                  <c:v>524137</c:v>
                </c:pt>
                <c:pt idx="2">
                  <c:v>698776</c:v>
                </c:pt>
                <c:pt idx="3">
                  <c:v>833518</c:v>
                </c:pt>
                <c:pt idx="4">
                  <c:v>1004872</c:v>
                </c:pt>
                <c:pt idx="5">
                  <c:v>1236335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Allocations_Needs!$D$9</c:f>
              <c:strCache>
                <c:ptCount val="1"/>
                <c:pt idx="0">
                  <c:v>2016 RWP</c:v>
                </c:pt>
              </c:strCache>
            </c:strRef>
          </c:tx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38100">
                <a:solidFill>
                  <a:srgbClr val="FF0000"/>
                </a:solidFill>
              </a:ln>
              <a:effectLst/>
            </c:spPr>
          </c:marker>
          <c:cat>
            <c:numRef>
              <c:f>Allocations_Needs!$E$7:$K$7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Allocations_Needs!$E$9:$K$9</c:f>
              <c:numCache>
                <c:formatCode>#,##0</c:formatCode>
                <c:ptCount val="7"/>
                <c:pt idx="1">
                  <c:v>347033</c:v>
                </c:pt>
                <c:pt idx="2">
                  <c:v>554592</c:v>
                </c:pt>
                <c:pt idx="3">
                  <c:v>699392</c:v>
                </c:pt>
                <c:pt idx="4">
                  <c:v>846419</c:v>
                </c:pt>
                <c:pt idx="5">
                  <c:v>983955</c:v>
                </c:pt>
                <c:pt idx="6">
                  <c:v>1161763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807552"/>
        <c:axId val="209807944"/>
      </c:lineChart>
      <c:catAx>
        <c:axId val="20980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807944"/>
        <c:crosses val="autoZero"/>
        <c:auto val="1"/>
        <c:lblAlgn val="ctr"/>
        <c:lblOffset val="100"/>
        <c:noMultiLvlLbl val="0"/>
      </c:catAx>
      <c:valAx>
        <c:axId val="209807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Projected Supply (Acre-Feet per Year)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807552"/>
        <c:crosses val="autoZero"/>
        <c:crossBetween val="between"/>
      </c:valAx>
      <c:spPr>
        <a:solidFill>
          <a:schemeClr val="bg1">
            <a:alpha val="50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2070 Projects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WUG_Allocations!$AB$1117:$AB$1124</c:f>
              <c:strCache>
                <c:ptCount val="8"/>
                <c:pt idx="0">
                  <c:v>Conservation</c:v>
                </c:pt>
                <c:pt idx="1">
                  <c:v>Contracts</c:v>
                </c:pt>
                <c:pt idx="2">
                  <c:v>Groundwater</c:v>
                </c:pt>
                <c:pt idx="3">
                  <c:v>Surface Water</c:v>
                </c:pt>
                <c:pt idx="4">
                  <c:v>Reuse</c:v>
                </c:pt>
                <c:pt idx="5">
                  <c:v>Treatment</c:v>
                </c:pt>
                <c:pt idx="6">
                  <c:v>GRPs</c:v>
                </c:pt>
                <c:pt idx="7">
                  <c:v>Other</c:v>
                </c:pt>
              </c:strCache>
            </c:strRef>
          </c:cat>
          <c:val>
            <c:numRef>
              <c:f>WUG_Allocations!$AH$1117:$AH$1124</c:f>
              <c:numCache>
                <c:formatCode>#,##0</c:formatCode>
                <c:ptCount val="8"/>
                <c:pt idx="0">
                  <c:v>302044</c:v>
                </c:pt>
                <c:pt idx="1">
                  <c:v>387852</c:v>
                </c:pt>
                <c:pt idx="2">
                  <c:v>51704</c:v>
                </c:pt>
                <c:pt idx="3">
                  <c:v>264906</c:v>
                </c:pt>
                <c:pt idx="4">
                  <c:v>332764</c:v>
                </c:pt>
                <c:pt idx="5">
                  <c:v>23599</c:v>
                </c:pt>
                <c:pt idx="6">
                  <c:v>434189</c:v>
                </c:pt>
                <c:pt idx="7">
                  <c:v>5708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92344706911633E-2"/>
          <c:y val="0.75544818929873092"/>
          <c:w val="0.91345975503062127"/>
          <c:h val="0.231850106555962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Data!$B$3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rgbClr val="000000">
                <a:lumMod val="50000"/>
                <a:lumOff val="50000"/>
              </a:srgbClr>
            </a:solidFill>
            <a:ln>
              <a:noFill/>
            </a:ln>
            <a:effectLst/>
          </c:spPr>
          <c:invertIfNegative val="0"/>
          <c:cat>
            <c:numRef>
              <c:f>Data!$C$2:$I$2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Data!$C$3:$I$3</c:f>
              <c:numCache>
                <c:formatCode>#,##0</c:formatCode>
                <c:ptCount val="7"/>
                <c:pt idx="1">
                  <c:v>73135</c:v>
                </c:pt>
                <c:pt idx="2">
                  <c:v>111172</c:v>
                </c:pt>
                <c:pt idx="3">
                  <c:v>142275</c:v>
                </c:pt>
                <c:pt idx="4">
                  <c:v>166323</c:v>
                </c:pt>
                <c:pt idx="5">
                  <c:v>184232</c:v>
                </c:pt>
                <c:pt idx="6">
                  <c:v>201645</c:v>
                </c:pt>
              </c:numCache>
            </c:numRef>
          </c:val>
        </c:ser>
        <c:ser>
          <c:idx val="1"/>
          <c:order val="1"/>
          <c:tx>
            <c:strRef>
              <c:f>Data!$B$4</c:f>
              <c:strCache>
                <c:ptCount val="1"/>
                <c:pt idx="0">
                  <c:v>Water Loss</c:v>
                </c:pt>
              </c:strCache>
            </c:strRef>
          </c:tx>
          <c:spPr>
            <a:solidFill>
              <a:srgbClr val="015D91"/>
            </a:solidFill>
            <a:ln>
              <a:noFill/>
            </a:ln>
            <a:effectLst/>
          </c:spPr>
          <c:invertIfNegative val="0"/>
          <c:cat>
            <c:numRef>
              <c:f>Data!$C$2:$I$2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Data!$C$4:$I$4</c:f>
              <c:numCache>
                <c:formatCode>#,##0</c:formatCode>
                <c:ptCount val="7"/>
                <c:pt idx="1">
                  <c:v>11312</c:v>
                </c:pt>
                <c:pt idx="2">
                  <c:v>22481</c:v>
                </c:pt>
                <c:pt idx="3">
                  <c:v>33184</c:v>
                </c:pt>
                <c:pt idx="4">
                  <c:v>42062</c:v>
                </c:pt>
                <c:pt idx="5">
                  <c:v>45914</c:v>
                </c:pt>
                <c:pt idx="6">
                  <c:v>49457</c:v>
                </c:pt>
              </c:numCache>
            </c:numRef>
          </c:val>
        </c:ser>
        <c:ser>
          <c:idx val="2"/>
          <c:order val="2"/>
          <c:tx>
            <c:strRef>
              <c:f>Data!$B$5</c:f>
              <c:strCache>
                <c:ptCount val="1"/>
                <c:pt idx="0">
                  <c:v>Advanced Conservation</c:v>
                </c:pt>
              </c:strCache>
            </c:strRef>
          </c:tx>
          <c:spPr>
            <a:solidFill>
              <a:srgbClr val="FFFF66"/>
            </a:solidFill>
            <a:ln>
              <a:noFill/>
            </a:ln>
            <a:effectLst/>
          </c:spPr>
          <c:invertIfNegative val="0"/>
          <c:cat>
            <c:numRef>
              <c:f>Data!$C$2:$I$2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Data!$C$5:$I$5</c:f>
              <c:numCache>
                <c:formatCode>#,##0</c:formatCode>
                <c:ptCount val="7"/>
                <c:pt idx="1">
                  <c:v>9052</c:v>
                </c:pt>
                <c:pt idx="2">
                  <c:v>27156</c:v>
                </c:pt>
                <c:pt idx="3">
                  <c:v>45258</c:v>
                </c:pt>
                <c:pt idx="4">
                  <c:v>65000</c:v>
                </c:pt>
                <c:pt idx="5">
                  <c:v>83102</c:v>
                </c:pt>
                <c:pt idx="6">
                  <c:v>101203</c:v>
                </c:pt>
              </c:numCache>
            </c:numRef>
          </c:val>
        </c:ser>
        <c:ser>
          <c:idx val="4"/>
          <c:order val="3"/>
          <c:tx>
            <c:strRef>
              <c:f>Data!$B$7</c:f>
              <c:strCache>
                <c:ptCount val="1"/>
                <c:pt idx="0">
                  <c:v>Manufacturing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numRef>
              <c:f>Data!$C$2:$I$2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Data!$C$7:$I$7</c:f>
              <c:numCache>
                <c:formatCode>#,##0</c:formatCode>
                <c:ptCount val="7"/>
                <c:pt idx="1">
                  <c:v>9281</c:v>
                </c:pt>
                <c:pt idx="2">
                  <c:v>19597</c:v>
                </c:pt>
                <c:pt idx="3">
                  <c:v>30828</c:v>
                </c:pt>
                <c:pt idx="4">
                  <c:v>42709</c:v>
                </c:pt>
                <c:pt idx="5">
                  <c:v>53881</c:v>
                </c:pt>
                <c:pt idx="6">
                  <c:v>65261</c:v>
                </c:pt>
              </c:numCache>
            </c:numRef>
          </c:val>
        </c:ser>
        <c:ser>
          <c:idx val="5"/>
          <c:order val="4"/>
          <c:tx>
            <c:strRef>
              <c:f>Data!$B$8</c:f>
              <c:strCache>
                <c:ptCount val="1"/>
                <c:pt idx="0">
                  <c:v>Irrigation</c:v>
                </c:pt>
              </c:strCache>
            </c:strRef>
          </c:tx>
          <c:spPr>
            <a:solidFill>
              <a:srgbClr val="7D994F"/>
            </a:solidFill>
            <a:ln>
              <a:noFill/>
            </a:ln>
            <a:effectLst/>
          </c:spPr>
          <c:invertIfNegative val="0"/>
          <c:cat>
            <c:numRef>
              <c:f>Data!$C$2:$I$2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Data!$C$8:$I$8</c:f>
              <c:numCache>
                <c:formatCode>#,##0</c:formatCode>
                <c:ptCount val="7"/>
                <c:pt idx="1">
                  <c:v>86123</c:v>
                </c:pt>
                <c:pt idx="2">
                  <c:v>86123</c:v>
                </c:pt>
                <c:pt idx="3">
                  <c:v>86123</c:v>
                </c:pt>
                <c:pt idx="4">
                  <c:v>86123</c:v>
                </c:pt>
                <c:pt idx="5">
                  <c:v>86123</c:v>
                </c:pt>
                <c:pt idx="6">
                  <c:v>86123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09809120"/>
        <c:axId val="209809512"/>
      </c:barChart>
      <c:lineChart>
        <c:grouping val="standard"/>
        <c:varyColors val="0"/>
        <c:ser>
          <c:idx val="7"/>
          <c:order val="5"/>
          <c:tx>
            <c:strRef>
              <c:f>Data!$B$10</c:f>
              <c:strCache>
                <c:ptCount val="1"/>
                <c:pt idx="0">
                  <c:v>2011 RWP Conservation (Incl. Baseline)</c:v>
                </c:pt>
              </c:strCache>
            </c:strRef>
          </c:tx>
          <c:spPr>
            <a:ln w="57150" cap="rnd">
              <a:solidFill>
                <a:srgbClr val="00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Data!$C$2:$I$2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Data!$C$10:$I$10</c:f>
              <c:numCache>
                <c:formatCode>#,##0</c:formatCode>
                <c:ptCount val="7"/>
                <c:pt idx="0">
                  <c:v>143206</c:v>
                </c:pt>
                <c:pt idx="1">
                  <c:v>187723</c:v>
                </c:pt>
                <c:pt idx="2">
                  <c:v>225345</c:v>
                </c:pt>
                <c:pt idx="3">
                  <c:v>259217</c:v>
                </c:pt>
                <c:pt idx="4">
                  <c:v>297332</c:v>
                </c:pt>
                <c:pt idx="5">
                  <c:v>323486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809120"/>
        <c:axId val="209809512"/>
      </c:lineChart>
      <c:catAx>
        <c:axId val="20980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809512"/>
        <c:crosses val="autoZero"/>
        <c:auto val="1"/>
        <c:lblAlgn val="ctr"/>
        <c:lblOffset val="100"/>
        <c:noMultiLvlLbl val="0"/>
      </c:catAx>
      <c:valAx>
        <c:axId val="209809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Conservation (Acre-Feet per Year)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809120"/>
        <c:crosses val="autoZero"/>
        <c:crossBetween val="between"/>
      </c:valAx>
      <c:spPr>
        <a:solidFill>
          <a:sysClr val="window" lastClr="FFFFFF">
            <a:alpha val="50000"/>
          </a:sys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24433801444921E-2"/>
          <c:y val="0.83447251385243515"/>
          <c:w val="0.95779311091268227"/>
          <c:h val="0.15163859725867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950916509227771"/>
          <c:y val="1.6405747543888904E-2"/>
          <c:w val="0.77436604317839874"/>
          <c:h val="0.81465284923036119"/>
        </c:manualLayout>
      </c:layout>
      <c:barChart>
        <c:barDir val="col"/>
        <c:grouping val="clustered"/>
        <c:varyColors val="0"/>
        <c:ser>
          <c:idx val="0"/>
          <c:order val="0"/>
          <c:tx>
            <c:v>Capital Cost</c:v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Project_Data!$AM$3:$AR$3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Project_Data!$AM$4:$AR$4</c:f>
              <c:numCache>
                <c:formatCode>_("$"* #,##0_);_("$"* \(#,##0\);_("$"* "-"??_);_(@_)</c:formatCode>
                <c:ptCount val="6"/>
                <c:pt idx="0">
                  <c:v>6012357926</c:v>
                </c:pt>
                <c:pt idx="1">
                  <c:v>1197566050</c:v>
                </c:pt>
                <c:pt idx="2">
                  <c:v>1315103423</c:v>
                </c:pt>
                <c:pt idx="3">
                  <c:v>1267837834</c:v>
                </c:pt>
                <c:pt idx="4">
                  <c:v>798562957</c:v>
                </c:pt>
                <c:pt idx="5">
                  <c:v>445053949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066624"/>
        <c:axId val="140067016"/>
      </c:barChart>
      <c:lineChart>
        <c:grouping val="standard"/>
        <c:varyColors val="0"/>
        <c:ser>
          <c:idx val="1"/>
          <c:order val="1"/>
          <c:tx>
            <c:v>Annual Cost</c:v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chemeClr val="tx2"/>
                </a:solidFill>
              </a:ln>
              <a:effectLst/>
            </c:spPr>
          </c:marker>
          <c:cat>
            <c:numRef>
              <c:f>Project_Data!$AM$3:$AR$3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Project_Data!$AM$5:$AR$5</c:f>
              <c:numCache>
                <c:formatCode>_("$"* #,##0_);_("$"* \(#,##0\);_("$"* "-"??_);_(@_)</c:formatCode>
                <c:ptCount val="6"/>
                <c:pt idx="0">
                  <c:v>729729325</c:v>
                </c:pt>
                <c:pt idx="1">
                  <c:v>836127158</c:v>
                </c:pt>
                <c:pt idx="2">
                  <c:v>557603394</c:v>
                </c:pt>
                <c:pt idx="3">
                  <c:v>607557399</c:v>
                </c:pt>
                <c:pt idx="4">
                  <c:v>580600342</c:v>
                </c:pt>
                <c:pt idx="5">
                  <c:v>515491280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066624"/>
        <c:axId val="140067016"/>
      </c:lineChart>
      <c:catAx>
        <c:axId val="14006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067016"/>
        <c:crosses val="autoZero"/>
        <c:auto val="1"/>
        <c:lblAlgn val="ctr"/>
        <c:lblOffset val="100"/>
        <c:noMultiLvlLbl val="0"/>
      </c:catAx>
      <c:valAx>
        <c:axId val="140067016"/>
        <c:scaling>
          <c:orientation val="minMax"/>
          <c:max val="65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Project Cost (Billions of</a:t>
                </a:r>
                <a:r>
                  <a:rPr lang="en-US" sz="1600" baseline="0"/>
                  <a:t> </a:t>
                </a:r>
                <a:r>
                  <a:rPr lang="en-US" sz="1600"/>
                  <a:t>$)</a:t>
                </a:r>
              </a:p>
            </c:rich>
          </c:tx>
          <c:layout>
            <c:manualLayout>
              <c:xMode val="edge"/>
              <c:yMode val="edge"/>
              <c:x val="3.6647266917722236E-2"/>
              <c:y val="0.272230447983043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066624"/>
        <c:crosses val="autoZero"/>
        <c:crossBetween val="between"/>
        <c:majorUnit val="500000000"/>
        <c:dispUnits>
          <c:builtInUnit val="billions"/>
        </c:dispUnits>
      </c:valAx>
      <c:spPr>
        <a:solidFill>
          <a:sysClr val="window" lastClr="FFFFFF">
            <a:alpha val="50000"/>
          </a:sys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9BBB27"/>
            </a:solidFill>
            <a:ln>
              <a:noFill/>
            </a:ln>
            <a:effectLst/>
          </c:spPr>
          <c:invertIfNegative val="0"/>
          <c:cat>
            <c:strRef>
              <c:f>Practice_Summary!$C$3:$C$12</c:f>
              <c:strCache>
                <c:ptCount val="10"/>
                <c:pt idx="0">
                  <c:v>Metering and Record Management</c:v>
                </c:pt>
                <c:pt idx="1">
                  <c:v>System Audits, Leak Detection, and Repair</c:v>
                </c:pt>
                <c:pt idx="2">
                  <c:v>Conservation Rate Structure</c:v>
                </c:pt>
                <c:pt idx="3">
                  <c:v>Conservation Incentive Programs</c:v>
                </c:pt>
                <c:pt idx="4">
                  <c:v>Indoor Audits</c:v>
                </c:pt>
                <c:pt idx="5">
                  <c:v>Outdoor Audits</c:v>
                </c:pt>
                <c:pt idx="6">
                  <c:v>School Education</c:v>
                </c:pt>
                <c:pt idx="7">
                  <c:v>Conservation Outreach</c:v>
                </c:pt>
                <c:pt idx="8">
                  <c:v>Low Flow Plumbing Rules</c:v>
                </c:pt>
                <c:pt idx="9">
                  <c:v>Prohibition on Wasting Water</c:v>
                </c:pt>
              </c:strCache>
            </c:strRef>
          </c:cat>
          <c:val>
            <c:numRef>
              <c:f>Practice_Summary!$E$3:$E$12</c:f>
              <c:numCache>
                <c:formatCode>0.0%</c:formatCode>
                <c:ptCount val="10"/>
                <c:pt idx="0">
                  <c:v>0.90871369294605808</c:v>
                </c:pt>
                <c:pt idx="1">
                  <c:v>0.91286307053941906</c:v>
                </c:pt>
                <c:pt idx="2">
                  <c:v>0.8796680497925311</c:v>
                </c:pt>
                <c:pt idx="3">
                  <c:v>4.1493775933609957E-2</c:v>
                </c:pt>
                <c:pt idx="4">
                  <c:v>6.2240663900414939E-2</c:v>
                </c:pt>
                <c:pt idx="5">
                  <c:v>9.9585062240663894E-2</c:v>
                </c:pt>
                <c:pt idx="6">
                  <c:v>0.7136929460580913</c:v>
                </c:pt>
                <c:pt idx="7">
                  <c:v>0.82572614107883813</c:v>
                </c:pt>
                <c:pt idx="8">
                  <c:v>0.26556016597510373</c:v>
                </c:pt>
                <c:pt idx="9">
                  <c:v>0.81742738589211617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1160584"/>
        <c:axId val="211160976"/>
      </c:barChart>
      <c:catAx>
        <c:axId val="211160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160976"/>
        <c:crosses val="autoZero"/>
        <c:auto val="1"/>
        <c:lblAlgn val="ctr"/>
        <c:lblOffset val="100"/>
        <c:noMultiLvlLbl val="0"/>
      </c:catAx>
      <c:valAx>
        <c:axId val="211160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160584"/>
        <c:crosses val="autoZero"/>
        <c:crossBetween val="between"/>
      </c:valAx>
      <c:spPr>
        <a:solidFill>
          <a:schemeClr val="bg1">
            <a:alpha val="6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Histogram!$C$3</c:f>
              <c:strCache>
                <c:ptCount val="1"/>
                <c:pt idx="0">
                  <c:v>Number of Utilities</c:v>
                </c:pt>
              </c:strCache>
            </c:strRef>
          </c:tx>
          <c:spPr>
            <a:solidFill>
              <a:srgbClr val="015D91"/>
            </a:solidFill>
            <a:ln>
              <a:noFill/>
            </a:ln>
            <a:effectLst/>
          </c:spPr>
          <c:invertIfNegative val="0"/>
          <c:cat>
            <c:numRef>
              <c:f>Histogram!$B$5:$B$14</c:f>
              <c:numCache>
                <c:formatCode>0%</c:formatCode>
                <c:ptCount val="1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</c:numCache>
            </c:numRef>
          </c:cat>
          <c:val>
            <c:numRef>
              <c:f>Histogram!$C$5:$C$14</c:f>
              <c:numCache>
                <c:formatCode>General</c:formatCode>
                <c:ptCount val="10"/>
                <c:pt idx="0">
                  <c:v>247</c:v>
                </c:pt>
                <c:pt idx="1">
                  <c:v>139</c:v>
                </c:pt>
                <c:pt idx="2">
                  <c:v>76</c:v>
                </c:pt>
                <c:pt idx="3">
                  <c:v>43</c:v>
                </c:pt>
                <c:pt idx="4">
                  <c:v>18</c:v>
                </c:pt>
                <c:pt idx="5">
                  <c:v>10</c:v>
                </c:pt>
                <c:pt idx="6">
                  <c:v>17</c:v>
                </c:pt>
                <c:pt idx="7">
                  <c:v>11</c:v>
                </c:pt>
                <c:pt idx="8">
                  <c:v>8</c:v>
                </c:pt>
                <c:pt idx="9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48"/>
        <c:axId val="211162152"/>
        <c:axId val="211162544"/>
      </c:barChart>
      <c:lineChart>
        <c:grouping val="standard"/>
        <c:varyColors val="0"/>
        <c:ser>
          <c:idx val="0"/>
          <c:order val="1"/>
          <c:tx>
            <c:strRef>
              <c:f>Histogram!$F$3</c:f>
              <c:strCache>
                <c:ptCount val="1"/>
                <c:pt idx="0">
                  <c:v>Lost Water</c:v>
                </c:pt>
              </c:strCache>
            </c:strRef>
          </c:tx>
          <c:spPr>
            <a:ln w="28575" cap="rnd">
              <a:solidFill>
                <a:srgbClr val="8F3106"/>
              </a:solidFill>
              <a:round/>
            </a:ln>
            <a:effectLst/>
          </c:spPr>
          <c:marker>
            <c:symbol val="none"/>
          </c:marker>
          <c:cat>
            <c:numRef>
              <c:f>Histogram!$B$5:$B$14</c:f>
              <c:numCache>
                <c:formatCode>0%</c:formatCode>
                <c:ptCount val="1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</c:numCache>
            </c:numRef>
          </c:cat>
          <c:val>
            <c:numRef>
              <c:f>Histogram!$F$5:$F$14</c:f>
              <c:numCache>
                <c:formatCode>#,##0</c:formatCode>
                <c:ptCount val="10"/>
                <c:pt idx="0">
                  <c:v>1708928773.4100008</c:v>
                </c:pt>
                <c:pt idx="1">
                  <c:v>4946349927.6300068</c:v>
                </c:pt>
                <c:pt idx="2">
                  <c:v>32333266308.939934</c:v>
                </c:pt>
                <c:pt idx="3">
                  <c:v>40870840970.080009</c:v>
                </c:pt>
                <c:pt idx="4">
                  <c:v>803394888.90000916</c:v>
                </c:pt>
                <c:pt idx="5">
                  <c:v>281321292.16999817</c:v>
                </c:pt>
                <c:pt idx="6">
                  <c:v>4536603817.5</c:v>
                </c:pt>
                <c:pt idx="7">
                  <c:v>1726627827.8800354</c:v>
                </c:pt>
                <c:pt idx="8">
                  <c:v>3619610028.8899994</c:v>
                </c:pt>
                <c:pt idx="9">
                  <c:v>4765912982.3199921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887744"/>
        <c:axId val="210298032"/>
      </c:lineChart>
      <c:catAx>
        <c:axId val="211162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Water Loss Less Than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162544"/>
        <c:crosses val="autoZero"/>
        <c:auto val="1"/>
        <c:lblAlgn val="ctr"/>
        <c:lblOffset val="100"/>
        <c:noMultiLvlLbl val="0"/>
      </c:catAx>
      <c:valAx>
        <c:axId val="211162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Number of Region H Utilities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162152"/>
        <c:crosses val="autoZero"/>
        <c:crossBetween val="between"/>
      </c:valAx>
      <c:valAx>
        <c:axId val="21029803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Lost Water (Billions </a:t>
                </a:r>
                <a:r>
                  <a:rPr lang="en-US" sz="1600" dirty="0">
                    <a:solidFill>
                      <a:schemeClr val="tx1"/>
                    </a:solidFill>
                  </a:rPr>
                  <a:t>of 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Gallons)</a:t>
                </a:r>
                <a:endParaRPr lang="en-US" sz="16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87744"/>
        <c:crosses val="max"/>
        <c:crossBetween val="between"/>
        <c:dispUnits>
          <c:builtInUnit val="billions"/>
        </c:dispUnits>
      </c:valAx>
      <c:catAx>
        <c:axId val="21088774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2102980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'2016 Figures'!$A$52</c:f>
              <c:strCache>
                <c:ptCount val="1"/>
                <c:pt idx="0">
                  <c:v>Low Projection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'2016 Figures'!$B$51:$G$51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'2016 Figures'!$B$52:$G$52</c:f>
              <c:numCache>
                <c:formatCode>#,##0</c:formatCode>
                <c:ptCount val="6"/>
                <c:pt idx="0">
                  <c:v>5397.9</c:v>
                </c:pt>
                <c:pt idx="1">
                  <c:v>15585</c:v>
                </c:pt>
                <c:pt idx="2">
                  <c:v>25772</c:v>
                </c:pt>
                <c:pt idx="3">
                  <c:v>36519</c:v>
                </c:pt>
                <c:pt idx="4">
                  <c:v>46635</c:v>
                </c:pt>
                <c:pt idx="5">
                  <c:v>56741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'2016 Figures'!$A$53</c:f>
              <c:strCache>
                <c:ptCount val="1"/>
                <c:pt idx="0">
                  <c:v>High Projection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'2016 Figures'!$B$51:$G$51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'2016 Figures'!$B$53:$G$53</c:f>
              <c:numCache>
                <c:formatCode>#,##0</c:formatCode>
                <c:ptCount val="6"/>
                <c:pt idx="0">
                  <c:v>16074.9</c:v>
                </c:pt>
                <c:pt idx="1">
                  <c:v>36771</c:v>
                </c:pt>
                <c:pt idx="2">
                  <c:v>57000</c:v>
                </c:pt>
                <c:pt idx="3">
                  <c:v>75968</c:v>
                </c:pt>
                <c:pt idx="4">
                  <c:v>89346</c:v>
                </c:pt>
                <c:pt idx="5">
                  <c:v>102415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888528"/>
        <c:axId val="210888920"/>
      </c:lineChart>
      <c:catAx>
        <c:axId val="21088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88920"/>
        <c:crosses val="autoZero"/>
        <c:auto val="1"/>
        <c:lblAlgn val="ctr"/>
        <c:lblOffset val="100"/>
        <c:noMultiLvlLbl val="0"/>
      </c:catAx>
      <c:valAx>
        <c:axId val="210888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Potential Conservation (ac-ft/yr)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88528"/>
        <c:crosses val="autoZero"/>
        <c:crossBetween val="between"/>
      </c:valAx>
      <c:spPr>
        <a:solidFill>
          <a:schemeClr val="bg1">
            <a:alpha val="50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4"/>
          <c:order val="0"/>
          <c:tx>
            <c:strRef>
              <c:f>Data!$B$7</c:f>
              <c:strCache>
                <c:ptCount val="1"/>
                <c:pt idx="0">
                  <c:v>Manufacturing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Data!$C$2:$I$2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Data!$D$7:$I$7</c:f>
              <c:numCache>
                <c:formatCode>#,##0</c:formatCode>
                <c:ptCount val="6"/>
                <c:pt idx="0">
                  <c:v>9281</c:v>
                </c:pt>
                <c:pt idx="1">
                  <c:v>19597</c:v>
                </c:pt>
                <c:pt idx="2">
                  <c:v>30828</c:v>
                </c:pt>
                <c:pt idx="3">
                  <c:v>42709</c:v>
                </c:pt>
                <c:pt idx="4">
                  <c:v>53881</c:v>
                </c:pt>
                <c:pt idx="5">
                  <c:v>65261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10889704"/>
        <c:axId val="210890096"/>
      </c:barChart>
      <c:catAx>
        <c:axId val="210889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90096"/>
        <c:crosses val="autoZero"/>
        <c:auto val="1"/>
        <c:lblAlgn val="ctr"/>
        <c:lblOffset val="100"/>
        <c:noMultiLvlLbl val="0"/>
      </c:catAx>
      <c:valAx>
        <c:axId val="21089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Conservation (Acre-Feet per</a:t>
                </a:r>
                <a:r>
                  <a:rPr lang="en-US" sz="1600" baseline="0"/>
                  <a:t> Year)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89704"/>
        <c:crosses val="autoZero"/>
        <c:crossBetween val="between"/>
      </c:valAx>
      <c:spPr>
        <a:solidFill>
          <a:sysClr val="window" lastClr="FFFFFF">
            <a:alpha val="50000"/>
          </a:sys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Historical Data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exp"/>
            <c:dispRSqr val="0"/>
            <c:dispEq val="1"/>
            <c:trendlineLbl>
              <c:layout>
                <c:manualLayout>
                  <c:x val="6.2012279768897505E-2"/>
                  <c:y val="3.328761196365611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Trends!$AU$1313:$BD$1313</c:f>
              <c:numCache>
                <c:formatCode>General</c:formatCode>
                <c:ptCount val="1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</c:numCache>
            </c:numRef>
          </c:xVal>
          <c:yVal>
            <c:numRef>
              <c:f>Trends!$AU$1317:$BD$1317</c:f>
              <c:numCache>
                <c:formatCode>0.000</c:formatCode>
                <c:ptCount val="10"/>
                <c:pt idx="0">
                  <c:v>1</c:v>
                </c:pt>
                <c:pt idx="1">
                  <c:v>1.0742797081493605</c:v>
                </c:pt>
                <c:pt idx="2">
                  <c:v>1.2137666914956786</c:v>
                </c:pt>
                <c:pt idx="3">
                  <c:v>1.0219764708678936</c:v>
                </c:pt>
                <c:pt idx="4">
                  <c:v>0.50371733448741185</c:v>
                </c:pt>
                <c:pt idx="5">
                  <c:v>1.0848401830302024</c:v>
                </c:pt>
                <c:pt idx="6">
                  <c:v>1.1055698413541242</c:v>
                </c:pt>
                <c:pt idx="7">
                  <c:v>1.0137527258320775</c:v>
                </c:pt>
                <c:pt idx="8">
                  <c:v>1.0561474046999884</c:v>
                </c:pt>
                <c:pt idx="9">
                  <c:v>0.97931599974924188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890880"/>
        <c:axId val="210891272"/>
      </c:scatterChart>
      <c:valAx>
        <c:axId val="210890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91272"/>
        <c:crosses val="autoZero"/>
        <c:crossBetween val="midCat"/>
      </c:valAx>
      <c:valAx>
        <c:axId val="210891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908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Data!$B$3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rgbClr val="000000">
                <a:lumMod val="50000"/>
                <a:lumOff val="50000"/>
              </a:srgbClr>
            </a:solidFill>
            <a:ln>
              <a:noFill/>
            </a:ln>
            <a:effectLst/>
          </c:spPr>
          <c:invertIfNegative val="0"/>
          <c:cat>
            <c:numRef>
              <c:f>Data!$C$2:$I$2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Data!$C$3:$I$3</c:f>
              <c:numCache>
                <c:formatCode>#,##0</c:formatCode>
                <c:ptCount val="7"/>
                <c:pt idx="1">
                  <c:v>73135</c:v>
                </c:pt>
                <c:pt idx="2">
                  <c:v>111172</c:v>
                </c:pt>
                <c:pt idx="3">
                  <c:v>142275</c:v>
                </c:pt>
                <c:pt idx="4">
                  <c:v>166323</c:v>
                </c:pt>
                <c:pt idx="5">
                  <c:v>184232</c:v>
                </c:pt>
                <c:pt idx="6">
                  <c:v>201645</c:v>
                </c:pt>
              </c:numCache>
            </c:numRef>
          </c:val>
        </c:ser>
        <c:ser>
          <c:idx val="1"/>
          <c:order val="1"/>
          <c:tx>
            <c:strRef>
              <c:f>Data!$B$4</c:f>
              <c:strCache>
                <c:ptCount val="1"/>
                <c:pt idx="0">
                  <c:v>Water Loss</c:v>
                </c:pt>
              </c:strCache>
            </c:strRef>
          </c:tx>
          <c:spPr>
            <a:solidFill>
              <a:srgbClr val="015D91"/>
            </a:solidFill>
            <a:ln>
              <a:noFill/>
            </a:ln>
            <a:effectLst/>
          </c:spPr>
          <c:invertIfNegative val="0"/>
          <c:cat>
            <c:numRef>
              <c:f>Data!$C$2:$I$2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Data!$C$4:$I$4</c:f>
              <c:numCache>
                <c:formatCode>#,##0</c:formatCode>
                <c:ptCount val="7"/>
                <c:pt idx="1">
                  <c:v>11312</c:v>
                </c:pt>
                <c:pt idx="2">
                  <c:v>22481</c:v>
                </c:pt>
                <c:pt idx="3">
                  <c:v>33184</c:v>
                </c:pt>
                <c:pt idx="4">
                  <c:v>42062</c:v>
                </c:pt>
                <c:pt idx="5">
                  <c:v>45914</c:v>
                </c:pt>
                <c:pt idx="6">
                  <c:v>49457</c:v>
                </c:pt>
              </c:numCache>
            </c:numRef>
          </c:val>
        </c:ser>
        <c:ser>
          <c:idx val="2"/>
          <c:order val="2"/>
          <c:tx>
            <c:strRef>
              <c:f>Data!$B$5</c:f>
              <c:strCache>
                <c:ptCount val="1"/>
                <c:pt idx="0">
                  <c:v>Advanced Conservation</c:v>
                </c:pt>
              </c:strCache>
            </c:strRef>
          </c:tx>
          <c:spPr>
            <a:solidFill>
              <a:srgbClr val="FFFF66"/>
            </a:solidFill>
            <a:ln>
              <a:noFill/>
            </a:ln>
            <a:effectLst/>
          </c:spPr>
          <c:invertIfNegative val="0"/>
          <c:cat>
            <c:numRef>
              <c:f>Data!$C$2:$I$2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Data!$C$5:$I$5</c:f>
              <c:numCache>
                <c:formatCode>#,##0</c:formatCode>
                <c:ptCount val="7"/>
                <c:pt idx="1">
                  <c:v>9052</c:v>
                </c:pt>
                <c:pt idx="2">
                  <c:v>27156</c:v>
                </c:pt>
                <c:pt idx="3">
                  <c:v>45258</c:v>
                </c:pt>
                <c:pt idx="4">
                  <c:v>65000</c:v>
                </c:pt>
                <c:pt idx="5">
                  <c:v>83102</c:v>
                </c:pt>
                <c:pt idx="6">
                  <c:v>101203</c:v>
                </c:pt>
              </c:numCache>
            </c:numRef>
          </c:val>
        </c:ser>
        <c:ser>
          <c:idx val="4"/>
          <c:order val="3"/>
          <c:tx>
            <c:strRef>
              <c:f>Data!$B$7</c:f>
              <c:strCache>
                <c:ptCount val="1"/>
                <c:pt idx="0">
                  <c:v>Manufacturing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numRef>
              <c:f>Data!$C$2:$I$2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Data!$C$7:$I$7</c:f>
              <c:numCache>
                <c:formatCode>#,##0</c:formatCode>
                <c:ptCount val="7"/>
                <c:pt idx="1">
                  <c:v>9281</c:v>
                </c:pt>
                <c:pt idx="2">
                  <c:v>19597</c:v>
                </c:pt>
                <c:pt idx="3">
                  <c:v>30828</c:v>
                </c:pt>
                <c:pt idx="4">
                  <c:v>42709</c:v>
                </c:pt>
                <c:pt idx="5">
                  <c:v>53881</c:v>
                </c:pt>
                <c:pt idx="6">
                  <c:v>65261</c:v>
                </c:pt>
              </c:numCache>
            </c:numRef>
          </c:val>
        </c:ser>
        <c:ser>
          <c:idx val="5"/>
          <c:order val="4"/>
          <c:tx>
            <c:strRef>
              <c:f>Data!$B$8</c:f>
              <c:strCache>
                <c:ptCount val="1"/>
                <c:pt idx="0">
                  <c:v>Irrigation</c:v>
                </c:pt>
              </c:strCache>
            </c:strRef>
          </c:tx>
          <c:spPr>
            <a:solidFill>
              <a:srgbClr val="7D994F"/>
            </a:solidFill>
            <a:ln>
              <a:noFill/>
            </a:ln>
            <a:effectLst/>
          </c:spPr>
          <c:invertIfNegative val="0"/>
          <c:cat>
            <c:numRef>
              <c:f>Data!$C$2:$I$2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Data!$C$8:$I$8</c:f>
              <c:numCache>
                <c:formatCode>#,##0</c:formatCode>
                <c:ptCount val="7"/>
                <c:pt idx="1">
                  <c:v>86123</c:v>
                </c:pt>
                <c:pt idx="2">
                  <c:v>86123</c:v>
                </c:pt>
                <c:pt idx="3">
                  <c:v>86123</c:v>
                </c:pt>
                <c:pt idx="4">
                  <c:v>86123</c:v>
                </c:pt>
                <c:pt idx="5">
                  <c:v>86123</c:v>
                </c:pt>
                <c:pt idx="6">
                  <c:v>86123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72191056"/>
        <c:axId val="172191448"/>
      </c:barChart>
      <c:lineChart>
        <c:grouping val="standard"/>
        <c:varyColors val="0"/>
        <c:ser>
          <c:idx val="7"/>
          <c:order val="5"/>
          <c:tx>
            <c:strRef>
              <c:f>Data!$B$10</c:f>
              <c:strCache>
                <c:ptCount val="1"/>
                <c:pt idx="0">
                  <c:v>2011 RWP Conservation (Incl. Baseline)</c:v>
                </c:pt>
              </c:strCache>
            </c:strRef>
          </c:tx>
          <c:spPr>
            <a:ln w="57150" cap="rnd">
              <a:solidFill>
                <a:srgbClr val="00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Data!$C$2:$I$2</c:f>
              <c:numCache>
                <c:formatCode>General</c:formatCode>
                <c:ptCount val="7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</c:numCache>
            </c:numRef>
          </c:cat>
          <c:val>
            <c:numRef>
              <c:f>Data!$C$10:$I$10</c:f>
              <c:numCache>
                <c:formatCode>#,##0</c:formatCode>
                <c:ptCount val="7"/>
                <c:pt idx="0">
                  <c:v>143206</c:v>
                </c:pt>
                <c:pt idx="1">
                  <c:v>187723</c:v>
                </c:pt>
                <c:pt idx="2">
                  <c:v>225345</c:v>
                </c:pt>
                <c:pt idx="3">
                  <c:v>259217</c:v>
                </c:pt>
                <c:pt idx="4">
                  <c:v>297332</c:v>
                </c:pt>
                <c:pt idx="5">
                  <c:v>323486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191056"/>
        <c:axId val="172191448"/>
      </c:lineChart>
      <c:catAx>
        <c:axId val="17219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191448"/>
        <c:crosses val="autoZero"/>
        <c:auto val="1"/>
        <c:lblAlgn val="ctr"/>
        <c:lblOffset val="100"/>
        <c:noMultiLvlLbl val="0"/>
      </c:catAx>
      <c:valAx>
        <c:axId val="172191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Conservation (Acre-Feet per Year)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191056"/>
        <c:crosses val="autoZero"/>
        <c:crossBetween val="between"/>
      </c:valAx>
      <c:spPr>
        <a:solidFill>
          <a:sysClr val="window" lastClr="FFFFFF">
            <a:alpha val="50000"/>
          </a:sys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797745870001544E-2"/>
          <c:y val="0.90160214348206469"/>
          <c:w val="0.95779311091268227"/>
          <c:h val="9.60830417031204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76200" cap="rnd">
              <a:solidFill>
                <a:srgbClr val="015D91"/>
              </a:solidFill>
              <a:round/>
            </a:ln>
            <a:effectLst/>
          </c:spPr>
          <c:marker>
            <c:symbol val="none"/>
          </c:marker>
          <c:xVal>
            <c:numRef>
              <c:f>Data!$B$2:$B$7</c:f>
              <c:numCache>
                <c:formatCode>General</c:formatCode>
                <c:ptCount val="6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</c:numCache>
            </c:numRef>
          </c:xVal>
          <c:yVal>
            <c:numRef>
              <c:f>Data!$C$2:$C$7</c:f>
              <c:numCache>
                <c:formatCode>#,##0</c:formatCode>
                <c:ptCount val="6"/>
                <c:pt idx="0">
                  <c:v>520010</c:v>
                </c:pt>
                <c:pt idx="1">
                  <c:v>1465116</c:v>
                </c:pt>
                <c:pt idx="2">
                  <c:v>2122890</c:v>
                </c:pt>
                <c:pt idx="3">
                  <c:v>2796542</c:v>
                </c:pt>
                <c:pt idx="4">
                  <c:v>3599977</c:v>
                </c:pt>
                <c:pt idx="5">
                  <c:v>4543487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634192"/>
        <c:axId val="170518504"/>
      </c:scatterChart>
      <c:valAx>
        <c:axId val="170634192"/>
        <c:scaling>
          <c:orientation val="minMax"/>
          <c:max val="2060"/>
          <c:min val="20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18504"/>
        <c:crosses val="autoZero"/>
        <c:crossBetween val="midCat"/>
        <c:majorUnit val="10"/>
      </c:valAx>
      <c:valAx>
        <c:axId val="170518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dirty="0"/>
                  <a:t>Millions of Acre-Feet Texans </a:t>
                </a:r>
                <a:r>
                  <a:rPr lang="en-US" sz="1500" dirty="0" smtClean="0"/>
                  <a:t>Need (Non-Ag)</a:t>
                </a:r>
                <a:endParaRPr lang="en-US" sz="15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634192"/>
        <c:crosses val="autoZero"/>
        <c:crossBetween val="midCat"/>
        <c:dispUnits>
          <c:builtInUnit val="millions"/>
        </c:dispUnits>
      </c:valAx>
      <c:spPr>
        <a:solidFill>
          <a:schemeClr val="bg1">
            <a:alpha val="5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762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Proj_Cost!$C$3:$H$3</c:f>
              <c:numCache>
                <c:formatCode>General</c:formatCode>
                <c:ptCount val="6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</c:numCache>
            </c:numRef>
          </c:xVal>
          <c:yVal>
            <c:numRef>
              <c:f>Proj_Cost!$C$21:$H$21</c:f>
              <c:numCache>
                <c:formatCode>_(* #,##0_);_(* \(#,##0\);_(* "-"??_);_(@_)</c:formatCode>
                <c:ptCount val="6"/>
                <c:pt idx="0">
                  <c:v>3607.9039083954917</c:v>
                </c:pt>
                <c:pt idx="1">
                  <c:v>5186.7860466504917</c:v>
                </c:pt>
                <c:pt idx="2">
                  <c:v>6828.8843021597877</c:v>
                </c:pt>
                <c:pt idx="3">
                  <c:v>5926.0981631136856</c:v>
                </c:pt>
                <c:pt idx="4">
                  <c:v>6460.6599088264265</c:v>
                </c:pt>
                <c:pt idx="5">
                  <c:v>11098.577418943671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774288"/>
        <c:axId val="170782864"/>
      </c:scatterChart>
      <c:valAx>
        <c:axId val="170774288"/>
        <c:scaling>
          <c:orientation val="minMax"/>
          <c:max val="2060"/>
          <c:min val="20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782864"/>
        <c:crosses val="autoZero"/>
        <c:crossBetween val="midCat"/>
      </c:valAx>
      <c:valAx>
        <c:axId val="17078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/>
                  <a:t>Average Capital</a:t>
                </a:r>
                <a:r>
                  <a:rPr lang="en-US" sz="1500" baseline="0"/>
                  <a:t> Cost per Ac-Ft of Project Volume</a:t>
                </a:r>
                <a:endParaRPr lang="en-US" sz="15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774288"/>
        <c:crosses val="autoZero"/>
        <c:crossBetween val="midCat"/>
      </c:valAx>
      <c:spPr>
        <a:solidFill>
          <a:schemeClr val="bg1">
            <a:alpha val="5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2"/>
          <c:order val="0"/>
          <c:tx>
            <c:strRef>
              <c:f>Data!$E$1</c:f>
              <c:strCache>
                <c:ptCount val="1"/>
                <c:pt idx="0">
                  <c:v>Cumulative Capacity (acre-feet)</c:v>
                </c:pt>
              </c:strCache>
            </c:strRef>
          </c:tx>
          <c:spPr>
            <a:ln w="57150">
              <a:solidFill>
                <a:schemeClr val="tx2"/>
              </a:solidFill>
            </a:ln>
            <a:effectLst/>
          </c:spPr>
          <c:marker>
            <c:symbol val="none"/>
          </c:marker>
          <c:xVal>
            <c:numRef>
              <c:f>Data!$B$2:$B$190</c:f>
              <c:numCache>
                <c:formatCode>0</c:formatCode>
                <c:ptCount val="189"/>
                <c:pt idx="0">
                  <c:v>1873</c:v>
                </c:pt>
                <c:pt idx="1">
                  <c:v>1893</c:v>
                </c:pt>
                <c:pt idx="2">
                  <c:v>1900</c:v>
                </c:pt>
                <c:pt idx="3">
                  <c:v>1901</c:v>
                </c:pt>
                <c:pt idx="4">
                  <c:v>1909</c:v>
                </c:pt>
                <c:pt idx="5">
                  <c:v>1911</c:v>
                </c:pt>
                <c:pt idx="6">
                  <c:v>1912</c:v>
                </c:pt>
                <c:pt idx="7">
                  <c:v>1913</c:v>
                </c:pt>
                <c:pt idx="8">
                  <c:v>1914</c:v>
                </c:pt>
                <c:pt idx="9">
                  <c:v>1917</c:v>
                </c:pt>
                <c:pt idx="10">
                  <c:v>1919</c:v>
                </c:pt>
                <c:pt idx="11">
                  <c:v>1920</c:v>
                </c:pt>
                <c:pt idx="12">
                  <c:v>1921</c:v>
                </c:pt>
                <c:pt idx="13">
                  <c:v>1923</c:v>
                </c:pt>
                <c:pt idx="14">
                  <c:v>1923</c:v>
                </c:pt>
                <c:pt idx="15">
                  <c:v>1923</c:v>
                </c:pt>
                <c:pt idx="16">
                  <c:v>1923</c:v>
                </c:pt>
                <c:pt idx="17">
                  <c:v>1924</c:v>
                </c:pt>
                <c:pt idx="18">
                  <c:v>1926</c:v>
                </c:pt>
                <c:pt idx="19">
                  <c:v>1926</c:v>
                </c:pt>
                <c:pt idx="20">
                  <c:v>1927</c:v>
                </c:pt>
                <c:pt idx="21">
                  <c:v>1928</c:v>
                </c:pt>
                <c:pt idx="22">
                  <c:v>1928</c:v>
                </c:pt>
                <c:pt idx="23">
                  <c:v>1929</c:v>
                </c:pt>
                <c:pt idx="24">
                  <c:v>1929</c:v>
                </c:pt>
                <c:pt idx="25">
                  <c:v>1929</c:v>
                </c:pt>
                <c:pt idx="26">
                  <c:v>1929</c:v>
                </c:pt>
                <c:pt idx="27">
                  <c:v>1930</c:v>
                </c:pt>
                <c:pt idx="28">
                  <c:v>1930</c:v>
                </c:pt>
                <c:pt idx="29">
                  <c:v>1930</c:v>
                </c:pt>
                <c:pt idx="30">
                  <c:v>1931</c:v>
                </c:pt>
                <c:pt idx="31">
                  <c:v>1932</c:v>
                </c:pt>
                <c:pt idx="32">
                  <c:v>1933</c:v>
                </c:pt>
                <c:pt idx="33">
                  <c:v>1934</c:v>
                </c:pt>
                <c:pt idx="34">
                  <c:v>1935</c:v>
                </c:pt>
                <c:pt idx="35">
                  <c:v>1936</c:v>
                </c:pt>
                <c:pt idx="36">
                  <c:v>1937</c:v>
                </c:pt>
                <c:pt idx="37">
                  <c:v>1937</c:v>
                </c:pt>
                <c:pt idx="38">
                  <c:v>1937</c:v>
                </c:pt>
                <c:pt idx="39">
                  <c:v>1938</c:v>
                </c:pt>
                <c:pt idx="40">
                  <c:v>1938</c:v>
                </c:pt>
                <c:pt idx="41">
                  <c:v>1938</c:v>
                </c:pt>
                <c:pt idx="42">
                  <c:v>1939</c:v>
                </c:pt>
                <c:pt idx="43">
                  <c:v>1939</c:v>
                </c:pt>
                <c:pt idx="44">
                  <c:v>1940</c:v>
                </c:pt>
                <c:pt idx="45">
                  <c:v>1941</c:v>
                </c:pt>
                <c:pt idx="46">
                  <c:v>1942</c:v>
                </c:pt>
                <c:pt idx="47">
                  <c:v>1943</c:v>
                </c:pt>
                <c:pt idx="48">
                  <c:v>1943</c:v>
                </c:pt>
                <c:pt idx="49">
                  <c:v>1945</c:v>
                </c:pt>
                <c:pt idx="50">
                  <c:v>1945</c:v>
                </c:pt>
                <c:pt idx="51">
                  <c:v>1947</c:v>
                </c:pt>
                <c:pt idx="52">
                  <c:v>1947</c:v>
                </c:pt>
                <c:pt idx="53">
                  <c:v>1948</c:v>
                </c:pt>
                <c:pt idx="54">
                  <c:v>1948</c:v>
                </c:pt>
                <c:pt idx="55">
                  <c:v>1948</c:v>
                </c:pt>
                <c:pt idx="56">
                  <c:v>1948</c:v>
                </c:pt>
                <c:pt idx="57">
                  <c:v>1949</c:v>
                </c:pt>
                <c:pt idx="58">
                  <c:v>1949</c:v>
                </c:pt>
                <c:pt idx="59">
                  <c:v>1949</c:v>
                </c:pt>
                <c:pt idx="60">
                  <c:v>1950</c:v>
                </c:pt>
                <c:pt idx="61">
                  <c:v>1950</c:v>
                </c:pt>
                <c:pt idx="62">
                  <c:v>1950</c:v>
                </c:pt>
                <c:pt idx="63">
                  <c:v>1950</c:v>
                </c:pt>
                <c:pt idx="64">
                  <c:v>1951</c:v>
                </c:pt>
                <c:pt idx="65">
                  <c:v>1951</c:v>
                </c:pt>
                <c:pt idx="66">
                  <c:v>1951</c:v>
                </c:pt>
                <c:pt idx="67">
                  <c:v>1951</c:v>
                </c:pt>
                <c:pt idx="68">
                  <c:v>1951</c:v>
                </c:pt>
                <c:pt idx="69">
                  <c:v>1951</c:v>
                </c:pt>
                <c:pt idx="70">
                  <c:v>1952</c:v>
                </c:pt>
                <c:pt idx="71">
                  <c:v>1952</c:v>
                </c:pt>
                <c:pt idx="72">
                  <c:v>1952</c:v>
                </c:pt>
                <c:pt idx="73">
                  <c:v>1952</c:v>
                </c:pt>
                <c:pt idx="74">
                  <c:v>1952</c:v>
                </c:pt>
                <c:pt idx="75">
                  <c:v>1952</c:v>
                </c:pt>
                <c:pt idx="76">
                  <c:v>1952</c:v>
                </c:pt>
                <c:pt idx="77">
                  <c:v>1953</c:v>
                </c:pt>
                <c:pt idx="78">
                  <c:v>1953</c:v>
                </c:pt>
                <c:pt idx="79">
                  <c:v>1953</c:v>
                </c:pt>
                <c:pt idx="80">
                  <c:v>1953</c:v>
                </c:pt>
                <c:pt idx="81">
                  <c:v>1954</c:v>
                </c:pt>
                <c:pt idx="82">
                  <c:v>1954</c:v>
                </c:pt>
                <c:pt idx="83">
                  <c:v>1954</c:v>
                </c:pt>
                <c:pt idx="84">
                  <c:v>1954</c:v>
                </c:pt>
                <c:pt idx="85">
                  <c:v>1954</c:v>
                </c:pt>
                <c:pt idx="86">
                  <c:v>1955</c:v>
                </c:pt>
                <c:pt idx="87">
                  <c:v>1956</c:v>
                </c:pt>
                <c:pt idx="88">
                  <c:v>1956</c:v>
                </c:pt>
                <c:pt idx="89">
                  <c:v>1957</c:v>
                </c:pt>
                <c:pt idx="90">
                  <c:v>1957</c:v>
                </c:pt>
                <c:pt idx="91">
                  <c:v>1957</c:v>
                </c:pt>
                <c:pt idx="92">
                  <c:v>1957</c:v>
                </c:pt>
                <c:pt idx="93">
                  <c:v>1957</c:v>
                </c:pt>
                <c:pt idx="94">
                  <c:v>1957</c:v>
                </c:pt>
                <c:pt idx="95">
                  <c:v>1958</c:v>
                </c:pt>
                <c:pt idx="96">
                  <c:v>1958</c:v>
                </c:pt>
                <c:pt idx="97">
                  <c:v>1959</c:v>
                </c:pt>
                <c:pt idx="98">
                  <c:v>1959</c:v>
                </c:pt>
                <c:pt idx="99">
                  <c:v>1959</c:v>
                </c:pt>
                <c:pt idx="100">
                  <c:v>1960</c:v>
                </c:pt>
                <c:pt idx="101">
                  <c:v>1960</c:v>
                </c:pt>
                <c:pt idx="102">
                  <c:v>1960</c:v>
                </c:pt>
                <c:pt idx="103">
                  <c:v>1960</c:v>
                </c:pt>
                <c:pt idx="104">
                  <c:v>1960</c:v>
                </c:pt>
                <c:pt idx="105">
                  <c:v>1961</c:v>
                </c:pt>
                <c:pt idx="106">
                  <c:v>1961</c:v>
                </c:pt>
                <c:pt idx="107">
                  <c:v>1961</c:v>
                </c:pt>
                <c:pt idx="108">
                  <c:v>1962</c:v>
                </c:pt>
                <c:pt idx="109">
                  <c:v>1962</c:v>
                </c:pt>
                <c:pt idx="110">
                  <c:v>1962</c:v>
                </c:pt>
                <c:pt idx="111">
                  <c:v>1962</c:v>
                </c:pt>
                <c:pt idx="112">
                  <c:v>1962</c:v>
                </c:pt>
                <c:pt idx="113">
                  <c:v>1962</c:v>
                </c:pt>
                <c:pt idx="114">
                  <c:v>1962</c:v>
                </c:pt>
                <c:pt idx="115">
                  <c:v>1962</c:v>
                </c:pt>
                <c:pt idx="116">
                  <c:v>1963</c:v>
                </c:pt>
                <c:pt idx="117">
                  <c:v>1963</c:v>
                </c:pt>
                <c:pt idx="118">
                  <c:v>1963</c:v>
                </c:pt>
                <c:pt idx="119">
                  <c:v>1963</c:v>
                </c:pt>
                <c:pt idx="120">
                  <c:v>1963</c:v>
                </c:pt>
                <c:pt idx="121">
                  <c:v>1964</c:v>
                </c:pt>
                <c:pt idx="122">
                  <c:v>1964</c:v>
                </c:pt>
                <c:pt idx="123">
                  <c:v>1964</c:v>
                </c:pt>
                <c:pt idx="124">
                  <c:v>1964</c:v>
                </c:pt>
                <c:pt idx="125">
                  <c:v>1964</c:v>
                </c:pt>
                <c:pt idx="126">
                  <c:v>1965</c:v>
                </c:pt>
                <c:pt idx="127">
                  <c:v>1965</c:v>
                </c:pt>
                <c:pt idx="128">
                  <c:v>1965</c:v>
                </c:pt>
                <c:pt idx="129">
                  <c:v>1965</c:v>
                </c:pt>
                <c:pt idx="130">
                  <c:v>1966</c:v>
                </c:pt>
                <c:pt idx="131">
                  <c:v>1966</c:v>
                </c:pt>
                <c:pt idx="132">
                  <c:v>1966</c:v>
                </c:pt>
                <c:pt idx="133">
                  <c:v>1967</c:v>
                </c:pt>
                <c:pt idx="134">
                  <c:v>1967</c:v>
                </c:pt>
                <c:pt idx="135">
                  <c:v>1967</c:v>
                </c:pt>
                <c:pt idx="136">
                  <c:v>1967</c:v>
                </c:pt>
                <c:pt idx="137">
                  <c:v>1967</c:v>
                </c:pt>
                <c:pt idx="138">
                  <c:v>1967</c:v>
                </c:pt>
                <c:pt idx="139">
                  <c:v>1968</c:v>
                </c:pt>
                <c:pt idx="140">
                  <c:v>1968</c:v>
                </c:pt>
                <c:pt idx="141">
                  <c:v>1968</c:v>
                </c:pt>
                <c:pt idx="142">
                  <c:v>1969</c:v>
                </c:pt>
                <c:pt idx="143">
                  <c:v>1969</c:v>
                </c:pt>
                <c:pt idx="144">
                  <c:v>1969</c:v>
                </c:pt>
                <c:pt idx="145">
                  <c:v>1969</c:v>
                </c:pt>
                <c:pt idx="146">
                  <c:v>1969</c:v>
                </c:pt>
                <c:pt idx="147">
                  <c:v>1969</c:v>
                </c:pt>
                <c:pt idx="148">
                  <c:v>1970</c:v>
                </c:pt>
                <c:pt idx="149">
                  <c:v>1970</c:v>
                </c:pt>
                <c:pt idx="150">
                  <c:v>1970</c:v>
                </c:pt>
                <c:pt idx="151">
                  <c:v>1972</c:v>
                </c:pt>
                <c:pt idx="152">
                  <c:v>1973</c:v>
                </c:pt>
                <c:pt idx="153">
                  <c:v>1974</c:v>
                </c:pt>
                <c:pt idx="154">
                  <c:v>1974</c:v>
                </c:pt>
                <c:pt idx="155">
                  <c:v>1976</c:v>
                </c:pt>
                <c:pt idx="156">
                  <c:v>1976</c:v>
                </c:pt>
                <c:pt idx="157">
                  <c:v>1976</c:v>
                </c:pt>
                <c:pt idx="158">
                  <c:v>1977</c:v>
                </c:pt>
                <c:pt idx="159">
                  <c:v>1977</c:v>
                </c:pt>
                <c:pt idx="160">
                  <c:v>1978</c:v>
                </c:pt>
                <c:pt idx="161">
                  <c:v>1980</c:v>
                </c:pt>
                <c:pt idx="162">
                  <c:v>1980</c:v>
                </c:pt>
                <c:pt idx="163">
                  <c:v>1980</c:v>
                </c:pt>
                <c:pt idx="164">
                  <c:v>1980</c:v>
                </c:pt>
                <c:pt idx="165">
                  <c:v>1980</c:v>
                </c:pt>
                <c:pt idx="166">
                  <c:v>1981</c:v>
                </c:pt>
                <c:pt idx="167">
                  <c:v>1982</c:v>
                </c:pt>
                <c:pt idx="168">
                  <c:v>1982</c:v>
                </c:pt>
                <c:pt idx="169">
                  <c:v>1982</c:v>
                </c:pt>
                <c:pt idx="170">
                  <c:v>1983</c:v>
                </c:pt>
                <c:pt idx="171">
                  <c:v>1983</c:v>
                </c:pt>
                <c:pt idx="172">
                  <c:v>1983</c:v>
                </c:pt>
                <c:pt idx="173">
                  <c:v>1983</c:v>
                </c:pt>
                <c:pt idx="174">
                  <c:v>1983</c:v>
                </c:pt>
                <c:pt idx="175">
                  <c:v>1985</c:v>
                </c:pt>
                <c:pt idx="176">
                  <c:v>1986</c:v>
                </c:pt>
                <c:pt idx="177">
                  <c:v>1987</c:v>
                </c:pt>
                <c:pt idx="178">
                  <c:v>1987</c:v>
                </c:pt>
                <c:pt idx="179">
                  <c:v>1987</c:v>
                </c:pt>
                <c:pt idx="180">
                  <c:v>1990</c:v>
                </c:pt>
                <c:pt idx="181">
                  <c:v>1990</c:v>
                </c:pt>
                <c:pt idx="182">
                  <c:v>1990</c:v>
                </c:pt>
                <c:pt idx="183">
                  <c:v>1991</c:v>
                </c:pt>
                <c:pt idx="184">
                  <c:v>1991</c:v>
                </c:pt>
                <c:pt idx="185">
                  <c:v>1992</c:v>
                </c:pt>
                <c:pt idx="186">
                  <c:v>1993</c:v>
                </c:pt>
                <c:pt idx="187">
                  <c:v>1993</c:v>
                </c:pt>
                <c:pt idx="188">
                  <c:v>2001</c:v>
                </c:pt>
              </c:numCache>
            </c:numRef>
          </c:xVal>
          <c:yVal>
            <c:numRef>
              <c:f>Data!$E$2:$E$190</c:f>
              <c:numCache>
                <c:formatCode>#,##0</c:formatCode>
                <c:ptCount val="189"/>
                <c:pt idx="0">
                  <c:v>129000</c:v>
                </c:pt>
                <c:pt idx="1">
                  <c:v>153644</c:v>
                </c:pt>
                <c:pt idx="2">
                  <c:v>163244</c:v>
                </c:pt>
                <c:pt idx="3">
                  <c:v>177244</c:v>
                </c:pt>
                <c:pt idx="4">
                  <c:v>183534</c:v>
                </c:pt>
                <c:pt idx="5">
                  <c:v>192538</c:v>
                </c:pt>
                <c:pt idx="6">
                  <c:v>198538</c:v>
                </c:pt>
                <c:pt idx="7">
                  <c:v>453361</c:v>
                </c:pt>
                <c:pt idx="8">
                  <c:v>486856</c:v>
                </c:pt>
                <c:pt idx="9">
                  <c:v>493206</c:v>
                </c:pt>
                <c:pt idx="10">
                  <c:v>499305</c:v>
                </c:pt>
                <c:pt idx="11">
                  <c:v>506370</c:v>
                </c:pt>
                <c:pt idx="12">
                  <c:v>512403</c:v>
                </c:pt>
                <c:pt idx="13">
                  <c:v>538403</c:v>
                </c:pt>
                <c:pt idx="14">
                  <c:v>547613</c:v>
                </c:pt>
                <c:pt idx="15">
                  <c:v>793047</c:v>
                </c:pt>
                <c:pt idx="16">
                  <c:v>800497</c:v>
                </c:pt>
                <c:pt idx="17">
                  <c:v>840497</c:v>
                </c:pt>
                <c:pt idx="18">
                  <c:v>855997</c:v>
                </c:pt>
                <c:pt idx="19">
                  <c:v>861197</c:v>
                </c:pt>
                <c:pt idx="20">
                  <c:v>866319</c:v>
                </c:pt>
                <c:pt idx="21">
                  <c:v>872219</c:v>
                </c:pt>
                <c:pt idx="22">
                  <c:v>879839</c:v>
                </c:pt>
                <c:pt idx="23">
                  <c:v>925141</c:v>
                </c:pt>
                <c:pt idx="24">
                  <c:v>1524043</c:v>
                </c:pt>
                <c:pt idx="25">
                  <c:v>1535613</c:v>
                </c:pt>
                <c:pt idx="26">
                  <c:v>1680443</c:v>
                </c:pt>
                <c:pt idx="27">
                  <c:v>1937703</c:v>
                </c:pt>
                <c:pt idx="28">
                  <c:v>1947811</c:v>
                </c:pt>
                <c:pt idx="29">
                  <c:v>1959711</c:v>
                </c:pt>
                <c:pt idx="30">
                  <c:v>1966211</c:v>
                </c:pt>
                <c:pt idx="31">
                  <c:v>2332447</c:v>
                </c:pt>
                <c:pt idx="32">
                  <c:v>2463876</c:v>
                </c:pt>
                <c:pt idx="33">
                  <c:v>2643756</c:v>
                </c:pt>
                <c:pt idx="34">
                  <c:v>2650406</c:v>
                </c:pt>
                <c:pt idx="35">
                  <c:v>2683754</c:v>
                </c:pt>
                <c:pt idx="36">
                  <c:v>3570380</c:v>
                </c:pt>
                <c:pt idx="37">
                  <c:v>3593220</c:v>
                </c:pt>
                <c:pt idx="38">
                  <c:v>3746890</c:v>
                </c:pt>
                <c:pt idx="39">
                  <c:v>3765040</c:v>
                </c:pt>
                <c:pt idx="40">
                  <c:v>3835076</c:v>
                </c:pt>
                <c:pt idx="41">
                  <c:v>3849150</c:v>
                </c:pt>
                <c:pt idx="42">
                  <c:v>3857150</c:v>
                </c:pt>
                <c:pt idx="43">
                  <c:v>3871150</c:v>
                </c:pt>
                <c:pt idx="44">
                  <c:v>3883250</c:v>
                </c:pt>
                <c:pt idx="45">
                  <c:v>4423590</c:v>
                </c:pt>
                <c:pt idx="46">
                  <c:v>5558453</c:v>
                </c:pt>
                <c:pt idx="47">
                  <c:v>5583153</c:v>
                </c:pt>
                <c:pt idx="48">
                  <c:v>8099385</c:v>
                </c:pt>
                <c:pt idx="49">
                  <c:v>8308398</c:v>
                </c:pt>
                <c:pt idx="50">
                  <c:v>8394223</c:v>
                </c:pt>
                <c:pt idx="51">
                  <c:v>8401073</c:v>
                </c:pt>
                <c:pt idx="52">
                  <c:v>8410273</c:v>
                </c:pt>
                <c:pt idx="53">
                  <c:v>8611113</c:v>
                </c:pt>
                <c:pt idx="54">
                  <c:v>8654410</c:v>
                </c:pt>
                <c:pt idx="55">
                  <c:v>8663925</c:v>
                </c:pt>
                <c:pt idx="56">
                  <c:v>8672037</c:v>
                </c:pt>
                <c:pt idx="57">
                  <c:v>8679037</c:v>
                </c:pt>
                <c:pt idx="58">
                  <c:v>8710842</c:v>
                </c:pt>
                <c:pt idx="59">
                  <c:v>8791040</c:v>
                </c:pt>
                <c:pt idx="60">
                  <c:v>8800260</c:v>
                </c:pt>
                <c:pt idx="61">
                  <c:v>8805886</c:v>
                </c:pt>
                <c:pt idx="62">
                  <c:v>8820655</c:v>
                </c:pt>
                <c:pt idx="63">
                  <c:v>8834815</c:v>
                </c:pt>
                <c:pt idx="64">
                  <c:v>8854815</c:v>
                </c:pt>
                <c:pt idx="65">
                  <c:v>8872815</c:v>
                </c:pt>
                <c:pt idx="66">
                  <c:v>9005905</c:v>
                </c:pt>
                <c:pt idx="67">
                  <c:v>9013391</c:v>
                </c:pt>
                <c:pt idx="68">
                  <c:v>9080363</c:v>
                </c:pt>
                <c:pt idx="69">
                  <c:v>9634566</c:v>
                </c:pt>
                <c:pt idx="70">
                  <c:v>9650216</c:v>
                </c:pt>
                <c:pt idx="71">
                  <c:v>9735864</c:v>
                </c:pt>
                <c:pt idx="72">
                  <c:v>9900567</c:v>
                </c:pt>
                <c:pt idx="73">
                  <c:v>10101171</c:v>
                </c:pt>
                <c:pt idx="74">
                  <c:v>10109571</c:v>
                </c:pt>
                <c:pt idx="75">
                  <c:v>10148931</c:v>
                </c:pt>
                <c:pt idx="76">
                  <c:v>10264674</c:v>
                </c:pt>
                <c:pt idx="77">
                  <c:v>10271324</c:v>
                </c:pt>
                <c:pt idx="78">
                  <c:v>10729893</c:v>
                </c:pt>
                <c:pt idx="79">
                  <c:v>10736893</c:v>
                </c:pt>
                <c:pt idx="80">
                  <c:v>10788466</c:v>
                </c:pt>
                <c:pt idx="81">
                  <c:v>11223691</c:v>
                </c:pt>
                <c:pt idx="82">
                  <c:v>11245661</c:v>
                </c:pt>
                <c:pt idx="83">
                  <c:v>13891848</c:v>
                </c:pt>
                <c:pt idx="84">
                  <c:v>14025838</c:v>
                </c:pt>
                <c:pt idx="85">
                  <c:v>14053128</c:v>
                </c:pt>
                <c:pt idx="86">
                  <c:v>14061722</c:v>
                </c:pt>
                <c:pt idx="87">
                  <c:v>14073108</c:v>
                </c:pt>
                <c:pt idx="88">
                  <c:v>14090920</c:v>
                </c:pt>
                <c:pt idx="89">
                  <c:v>14131108</c:v>
                </c:pt>
                <c:pt idx="90">
                  <c:v>14185668</c:v>
                </c:pt>
                <c:pt idx="91">
                  <c:v>14202668</c:v>
                </c:pt>
                <c:pt idx="92">
                  <c:v>14221368</c:v>
                </c:pt>
                <c:pt idx="93">
                  <c:v>14244233</c:v>
                </c:pt>
                <c:pt idx="94">
                  <c:v>14366873</c:v>
                </c:pt>
                <c:pt idx="95">
                  <c:v>14438273</c:v>
                </c:pt>
                <c:pt idx="96">
                  <c:v>14476557</c:v>
                </c:pt>
                <c:pt idx="97">
                  <c:v>14519057</c:v>
                </c:pt>
                <c:pt idx="98">
                  <c:v>14544789</c:v>
                </c:pt>
                <c:pt idx="99">
                  <c:v>14786152</c:v>
                </c:pt>
                <c:pt idx="100">
                  <c:v>14800062</c:v>
                </c:pt>
                <c:pt idx="101">
                  <c:v>14807400</c:v>
                </c:pt>
                <c:pt idx="102">
                  <c:v>14831555</c:v>
                </c:pt>
                <c:pt idx="103">
                  <c:v>14853304</c:v>
                </c:pt>
                <c:pt idx="104">
                  <c:v>15741444</c:v>
                </c:pt>
                <c:pt idx="105">
                  <c:v>15768944</c:v>
                </c:pt>
                <c:pt idx="106">
                  <c:v>15779044</c:v>
                </c:pt>
                <c:pt idx="107">
                  <c:v>15795444</c:v>
                </c:pt>
                <c:pt idx="108">
                  <c:v>15824919</c:v>
                </c:pt>
                <c:pt idx="109">
                  <c:v>15851419</c:v>
                </c:pt>
                <c:pt idx="110">
                  <c:v>15863309</c:v>
                </c:pt>
                <c:pt idx="111">
                  <c:v>15871299</c:v>
                </c:pt>
                <c:pt idx="112">
                  <c:v>16196282</c:v>
                </c:pt>
                <c:pt idx="113">
                  <c:v>16569484</c:v>
                </c:pt>
                <c:pt idx="114">
                  <c:v>16576924</c:v>
                </c:pt>
                <c:pt idx="115">
                  <c:v>16585024</c:v>
                </c:pt>
                <c:pt idx="116">
                  <c:v>16615454</c:v>
                </c:pt>
                <c:pt idx="117">
                  <c:v>16665281</c:v>
                </c:pt>
                <c:pt idx="118">
                  <c:v>16720738</c:v>
                </c:pt>
                <c:pt idx="119">
                  <c:v>16906938</c:v>
                </c:pt>
                <c:pt idx="120">
                  <c:v>16938784</c:v>
                </c:pt>
                <c:pt idx="121">
                  <c:v>16955374</c:v>
                </c:pt>
                <c:pt idx="122">
                  <c:v>17334226</c:v>
                </c:pt>
                <c:pt idx="123">
                  <c:v>17360234</c:v>
                </c:pt>
                <c:pt idx="124">
                  <c:v>17375634</c:v>
                </c:pt>
                <c:pt idx="125">
                  <c:v>17402849</c:v>
                </c:pt>
                <c:pt idx="126">
                  <c:v>17449321</c:v>
                </c:pt>
                <c:pt idx="127">
                  <c:v>18094106</c:v>
                </c:pt>
                <c:pt idx="128">
                  <c:v>18912076</c:v>
                </c:pt>
                <c:pt idx="129">
                  <c:v>21788109</c:v>
                </c:pt>
                <c:pt idx="130">
                  <c:v>22024106</c:v>
                </c:pt>
                <c:pt idx="131">
                  <c:v>22062200</c:v>
                </c:pt>
                <c:pt idx="132">
                  <c:v>22079865</c:v>
                </c:pt>
                <c:pt idx="133">
                  <c:v>22140265</c:v>
                </c:pt>
                <c:pt idx="134">
                  <c:v>22147265</c:v>
                </c:pt>
                <c:pt idx="135">
                  <c:v>22265109</c:v>
                </c:pt>
                <c:pt idx="136">
                  <c:v>22412213</c:v>
                </c:pt>
                <c:pt idx="137">
                  <c:v>26889213</c:v>
                </c:pt>
                <c:pt idx="138">
                  <c:v>26923153</c:v>
                </c:pt>
                <c:pt idx="139">
                  <c:v>27375193</c:v>
                </c:pt>
                <c:pt idx="140">
                  <c:v>27603018</c:v>
                </c:pt>
                <c:pt idx="141">
                  <c:v>27640818</c:v>
                </c:pt>
                <c:pt idx="142">
                  <c:v>30914875</c:v>
                </c:pt>
                <c:pt idx="143">
                  <c:v>30925913</c:v>
                </c:pt>
                <c:pt idx="144">
                  <c:v>30989113</c:v>
                </c:pt>
                <c:pt idx="145">
                  <c:v>31118124</c:v>
                </c:pt>
                <c:pt idx="146">
                  <c:v>32860024</c:v>
                </c:pt>
                <c:pt idx="147">
                  <c:v>33377296</c:v>
                </c:pt>
                <c:pt idx="148">
                  <c:v>33383044</c:v>
                </c:pt>
                <c:pt idx="149">
                  <c:v>33449800</c:v>
                </c:pt>
                <c:pt idx="150">
                  <c:v>33493969</c:v>
                </c:pt>
                <c:pt idx="151">
                  <c:v>33528709</c:v>
                </c:pt>
                <c:pt idx="152">
                  <c:v>33944937</c:v>
                </c:pt>
                <c:pt idx="153">
                  <c:v>33991482</c:v>
                </c:pt>
                <c:pt idx="154">
                  <c:v>34066598</c:v>
                </c:pt>
                <c:pt idx="155">
                  <c:v>34106121</c:v>
                </c:pt>
                <c:pt idx="156">
                  <c:v>34113501</c:v>
                </c:pt>
                <c:pt idx="157">
                  <c:v>34133743</c:v>
                </c:pt>
                <c:pt idx="158">
                  <c:v>34335476</c:v>
                </c:pt>
                <c:pt idx="159">
                  <c:v>34350703</c:v>
                </c:pt>
                <c:pt idx="160">
                  <c:v>34558810</c:v>
                </c:pt>
                <c:pt idx="161">
                  <c:v>34589850</c:v>
                </c:pt>
                <c:pt idx="162">
                  <c:v>34626754</c:v>
                </c:pt>
                <c:pt idx="163">
                  <c:v>34677533</c:v>
                </c:pt>
                <c:pt idx="164">
                  <c:v>35313666</c:v>
                </c:pt>
                <c:pt idx="165">
                  <c:v>35474751</c:v>
                </c:pt>
                <c:pt idx="166">
                  <c:v>35502354</c:v>
                </c:pt>
                <c:pt idx="167">
                  <c:v>36197625</c:v>
                </c:pt>
                <c:pt idx="168">
                  <c:v>36217663</c:v>
                </c:pt>
                <c:pt idx="169">
                  <c:v>36247982</c:v>
                </c:pt>
                <c:pt idx="170">
                  <c:v>36292548</c:v>
                </c:pt>
                <c:pt idx="171">
                  <c:v>36322061</c:v>
                </c:pt>
                <c:pt idx="172">
                  <c:v>36524661</c:v>
                </c:pt>
                <c:pt idx="173">
                  <c:v>36675934</c:v>
                </c:pt>
                <c:pt idx="174">
                  <c:v>36684308</c:v>
                </c:pt>
                <c:pt idx="175">
                  <c:v>36692846</c:v>
                </c:pt>
                <c:pt idx="176">
                  <c:v>36869746</c:v>
                </c:pt>
                <c:pt idx="177">
                  <c:v>37658236</c:v>
                </c:pt>
                <c:pt idx="178">
                  <c:v>38770999</c:v>
                </c:pt>
                <c:pt idx="179">
                  <c:v>38882146</c:v>
                </c:pt>
                <c:pt idx="180">
                  <c:v>38894107</c:v>
                </c:pt>
                <c:pt idx="181">
                  <c:v>38923278</c:v>
                </c:pt>
                <c:pt idx="182">
                  <c:v>39477618</c:v>
                </c:pt>
                <c:pt idx="183">
                  <c:v>39776548</c:v>
                </c:pt>
                <c:pt idx="184">
                  <c:v>39837787</c:v>
                </c:pt>
                <c:pt idx="185">
                  <c:v>39845784</c:v>
                </c:pt>
                <c:pt idx="186">
                  <c:v>39940592</c:v>
                </c:pt>
                <c:pt idx="187">
                  <c:v>39967858</c:v>
                </c:pt>
                <c:pt idx="188">
                  <c:v>39980578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822496"/>
        <c:axId val="170863896"/>
      </c:scatterChart>
      <c:valAx>
        <c:axId val="170822496"/>
        <c:scaling>
          <c:orientation val="minMax"/>
          <c:max val="2000"/>
          <c:min val="1900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1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170863896"/>
        <c:crosses val="autoZero"/>
        <c:crossBetween val="midCat"/>
        <c:minorUnit val="5"/>
      </c:valAx>
      <c:valAx>
        <c:axId val="17086389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en-US" sz="18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Reservoir Storage </a:t>
                </a:r>
                <a:r>
                  <a:rPr lang="en-US" sz="1800" b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Capacity</a:t>
                </a:r>
              </a:p>
              <a:p>
                <a:pPr>
                  <a:defRPr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en-US" sz="1800" b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(Millions </a:t>
                </a:r>
                <a:r>
                  <a:rPr lang="en-US" sz="18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of Acre-Feet)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170822496"/>
        <c:crosses val="autoZero"/>
        <c:crossBetween val="midCat"/>
        <c:dispUnits>
          <c:builtInUnit val="millions"/>
        </c:dispUnits>
      </c:valAx>
      <c:spPr>
        <a:solidFill>
          <a:schemeClr val="bg1">
            <a:alpha val="70000"/>
          </a:scheme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270710527811888"/>
          <c:y val="5.1400554097404488E-2"/>
          <c:w val="0.81212499754239631"/>
          <c:h val="0.832619568387284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Sheet2!$C$2</c:f>
              <c:strCache>
                <c:ptCount val="1"/>
                <c:pt idx="0">
                  <c:v>Urbanization</c:v>
                </c:pt>
              </c:strCache>
            </c:strRef>
          </c:tx>
          <c:spPr>
            <a:ln w="76200"/>
          </c:spPr>
          <c:marker>
            <c:symbol val="none"/>
          </c:marker>
          <c:xVal>
            <c:numRef>
              <c:f>Sheet2!$B$3:$B$23</c:f>
              <c:numCache>
                <c:formatCode>0</c:formatCode>
                <c:ptCount val="21"/>
                <c:pt idx="0">
                  <c:v>1910</c:v>
                </c:pt>
                <c:pt idx="1">
                  <c:v>1915</c:v>
                </c:pt>
                <c:pt idx="2">
                  <c:v>1920</c:v>
                </c:pt>
                <c:pt idx="3">
                  <c:v>1925</c:v>
                </c:pt>
                <c:pt idx="4">
                  <c:v>1930</c:v>
                </c:pt>
                <c:pt idx="5">
                  <c:v>1935</c:v>
                </c:pt>
                <c:pt idx="6">
                  <c:v>1940</c:v>
                </c:pt>
                <c:pt idx="7">
                  <c:v>1945</c:v>
                </c:pt>
                <c:pt idx="8">
                  <c:v>1950</c:v>
                </c:pt>
                <c:pt idx="9">
                  <c:v>1955</c:v>
                </c:pt>
                <c:pt idx="10">
                  <c:v>1960</c:v>
                </c:pt>
                <c:pt idx="11">
                  <c:v>1965</c:v>
                </c:pt>
                <c:pt idx="12">
                  <c:v>1970</c:v>
                </c:pt>
                <c:pt idx="13">
                  <c:v>1975</c:v>
                </c:pt>
                <c:pt idx="14">
                  <c:v>1980</c:v>
                </c:pt>
                <c:pt idx="15">
                  <c:v>1985</c:v>
                </c:pt>
                <c:pt idx="16">
                  <c:v>1990</c:v>
                </c:pt>
                <c:pt idx="17">
                  <c:v>1995</c:v>
                </c:pt>
                <c:pt idx="18">
                  <c:v>2000</c:v>
                </c:pt>
                <c:pt idx="19">
                  <c:v>2005</c:v>
                </c:pt>
                <c:pt idx="20">
                  <c:v>2010</c:v>
                </c:pt>
              </c:numCache>
            </c:numRef>
          </c:xVal>
          <c:yVal>
            <c:numRef>
              <c:f>Sheet2!$C$3:$C$23</c:f>
              <c:numCache>
                <c:formatCode>General</c:formatCode>
                <c:ptCount val="21"/>
                <c:pt idx="0">
                  <c:v>0.01</c:v>
                </c:pt>
                <c:pt idx="1">
                  <c:v>0.12</c:v>
                </c:pt>
                <c:pt idx="2">
                  <c:v>0.12</c:v>
                </c:pt>
                <c:pt idx="3">
                  <c:v>0.21</c:v>
                </c:pt>
                <c:pt idx="4">
                  <c:v>0.23</c:v>
                </c:pt>
                <c:pt idx="5">
                  <c:v>0.33</c:v>
                </c:pt>
                <c:pt idx="6">
                  <c:v>0.72</c:v>
                </c:pt>
                <c:pt idx="7">
                  <c:v>1</c:v>
                </c:pt>
                <c:pt idx="8">
                  <c:v>0.96</c:v>
                </c:pt>
                <c:pt idx="9">
                  <c:v>1.44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Sheet2!$D$2</c:f>
              <c:strCache>
                <c:ptCount val="1"/>
                <c:pt idx="0">
                  <c:v>Drought Response</c:v>
                </c:pt>
              </c:strCache>
            </c:strRef>
          </c:tx>
          <c:spPr>
            <a:ln w="76200"/>
          </c:spPr>
          <c:marker>
            <c:symbol val="none"/>
          </c:marker>
          <c:xVal>
            <c:numRef>
              <c:f>Sheet2!$B$3:$B$23</c:f>
              <c:numCache>
                <c:formatCode>0</c:formatCode>
                <c:ptCount val="21"/>
                <c:pt idx="0">
                  <c:v>1910</c:v>
                </c:pt>
                <c:pt idx="1">
                  <c:v>1915</c:v>
                </c:pt>
                <c:pt idx="2">
                  <c:v>1920</c:v>
                </c:pt>
                <c:pt idx="3">
                  <c:v>1925</c:v>
                </c:pt>
                <c:pt idx="4">
                  <c:v>1930</c:v>
                </c:pt>
                <c:pt idx="5">
                  <c:v>1935</c:v>
                </c:pt>
                <c:pt idx="6">
                  <c:v>1940</c:v>
                </c:pt>
                <c:pt idx="7">
                  <c:v>1945</c:v>
                </c:pt>
                <c:pt idx="8">
                  <c:v>1950</c:v>
                </c:pt>
                <c:pt idx="9">
                  <c:v>1955</c:v>
                </c:pt>
                <c:pt idx="10">
                  <c:v>1960</c:v>
                </c:pt>
                <c:pt idx="11">
                  <c:v>1965</c:v>
                </c:pt>
                <c:pt idx="12">
                  <c:v>1970</c:v>
                </c:pt>
                <c:pt idx="13">
                  <c:v>1975</c:v>
                </c:pt>
                <c:pt idx="14">
                  <c:v>1980</c:v>
                </c:pt>
                <c:pt idx="15">
                  <c:v>1985</c:v>
                </c:pt>
                <c:pt idx="16">
                  <c:v>1990</c:v>
                </c:pt>
                <c:pt idx="17">
                  <c:v>1995</c:v>
                </c:pt>
                <c:pt idx="18">
                  <c:v>2000</c:v>
                </c:pt>
                <c:pt idx="19">
                  <c:v>2005</c:v>
                </c:pt>
                <c:pt idx="20">
                  <c:v>2010</c:v>
                </c:pt>
              </c:numCache>
            </c:numRef>
          </c:xVal>
          <c:yVal>
            <c:numRef>
              <c:f>Sheet2!$D$3:$D$23</c:f>
              <c:numCache>
                <c:formatCode>General</c:formatCode>
                <c:ptCount val="21"/>
                <c:pt idx="9">
                  <c:v>1.44</c:v>
                </c:pt>
                <c:pt idx="10">
                  <c:v>1.49</c:v>
                </c:pt>
                <c:pt idx="11">
                  <c:v>1.86</c:v>
                </c:pt>
                <c:pt idx="12">
                  <c:v>2.52</c:v>
                </c:pt>
                <c:pt idx="13">
                  <c:v>2.2999999999999998</c:v>
                </c:pt>
                <c:pt idx="14">
                  <c:v>2.13</c:v>
                </c:pt>
                <c:pt idx="15">
                  <c:v>2.02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Sheet2!$E$2</c:f>
              <c:strCache>
                <c:ptCount val="1"/>
                <c:pt idx="0">
                  <c:v>Optimization</c:v>
                </c:pt>
              </c:strCache>
            </c:strRef>
          </c:tx>
          <c:spPr>
            <a:ln w="76200"/>
          </c:spPr>
          <c:marker>
            <c:symbol val="none"/>
          </c:marker>
          <c:xVal>
            <c:numRef>
              <c:f>Sheet2!$B$3:$B$23</c:f>
              <c:numCache>
                <c:formatCode>0</c:formatCode>
                <c:ptCount val="21"/>
                <c:pt idx="0">
                  <c:v>1910</c:v>
                </c:pt>
                <c:pt idx="1">
                  <c:v>1915</c:v>
                </c:pt>
                <c:pt idx="2">
                  <c:v>1920</c:v>
                </c:pt>
                <c:pt idx="3">
                  <c:v>1925</c:v>
                </c:pt>
                <c:pt idx="4">
                  <c:v>1930</c:v>
                </c:pt>
                <c:pt idx="5">
                  <c:v>1935</c:v>
                </c:pt>
                <c:pt idx="6">
                  <c:v>1940</c:v>
                </c:pt>
                <c:pt idx="7">
                  <c:v>1945</c:v>
                </c:pt>
                <c:pt idx="8">
                  <c:v>1950</c:v>
                </c:pt>
                <c:pt idx="9">
                  <c:v>1955</c:v>
                </c:pt>
                <c:pt idx="10">
                  <c:v>1960</c:v>
                </c:pt>
                <c:pt idx="11">
                  <c:v>1965</c:v>
                </c:pt>
                <c:pt idx="12">
                  <c:v>1970</c:v>
                </c:pt>
                <c:pt idx="13">
                  <c:v>1975</c:v>
                </c:pt>
                <c:pt idx="14">
                  <c:v>1980</c:v>
                </c:pt>
                <c:pt idx="15">
                  <c:v>1985</c:v>
                </c:pt>
                <c:pt idx="16">
                  <c:v>1990</c:v>
                </c:pt>
                <c:pt idx="17">
                  <c:v>1995</c:v>
                </c:pt>
                <c:pt idx="18">
                  <c:v>2000</c:v>
                </c:pt>
                <c:pt idx="19">
                  <c:v>2005</c:v>
                </c:pt>
                <c:pt idx="20">
                  <c:v>2010</c:v>
                </c:pt>
              </c:numCache>
            </c:numRef>
          </c:xVal>
          <c:yVal>
            <c:numRef>
              <c:f>Sheet2!$E$3:$E$23</c:f>
              <c:numCache>
                <c:formatCode>General</c:formatCode>
                <c:ptCount val="21"/>
                <c:pt idx="15">
                  <c:v>2.02</c:v>
                </c:pt>
                <c:pt idx="16">
                  <c:v>2</c:v>
                </c:pt>
                <c:pt idx="17">
                  <c:v>1.83</c:v>
                </c:pt>
                <c:pt idx="18">
                  <c:v>1.66</c:v>
                </c:pt>
                <c:pt idx="19">
                  <c:v>1.52</c:v>
                </c:pt>
                <c:pt idx="20">
                  <c:v>1.4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828896"/>
        <c:axId val="139374248"/>
      </c:scatterChart>
      <c:valAx>
        <c:axId val="170828896"/>
        <c:scaling>
          <c:orientation val="minMax"/>
          <c:max val="2010"/>
          <c:min val="1910"/>
        </c:scaling>
        <c:delete val="0"/>
        <c:axPos val="b"/>
        <c:majorGridlines>
          <c:spPr>
            <a:ln>
              <a:solidFill>
                <a:sysClr val="window" lastClr="FFFFFF">
                  <a:lumMod val="85000"/>
                </a:sysClr>
              </a:solidFill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solidFill>
              <a:sysClr val="window" lastClr="FFFFFF">
                <a:lumMod val="85000"/>
              </a:sysClr>
            </a:solidFill>
          </a:ln>
        </c:spPr>
        <c:txPr>
          <a:bodyPr/>
          <a:lstStyle/>
          <a:p>
            <a: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139374248"/>
        <c:crosses val="autoZero"/>
        <c:crossBetween val="midCat"/>
        <c:majorUnit val="20"/>
      </c:valAx>
      <c:valAx>
        <c:axId val="139374248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8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en-US" sz="2000" b="0" u="sng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YOUR</a:t>
                </a:r>
                <a:r>
                  <a:rPr lang="en-US" sz="2000" b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Personal Acre-Feet</a:t>
                </a:r>
                <a:r>
                  <a:rPr lang="en-US" sz="2000" b="0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sz="2000" b="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of </a:t>
                </a:r>
                <a:r>
                  <a:rPr lang="en-US" sz="2000" b="0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Storage</a:t>
                </a:r>
                <a:endParaRPr 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1.0257358739625621E-2"/>
              <c:y val="0.1344518738436384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" lastClr="FFFFFF">
                <a:lumMod val="85000"/>
              </a:sysClr>
            </a:solidFill>
          </a:ln>
        </c:spPr>
        <c:txPr>
          <a:bodyPr/>
          <a:lstStyle/>
          <a:p>
            <a: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170828896"/>
        <c:crosses val="autoZero"/>
        <c:crossBetween val="midCat"/>
      </c:valAx>
      <c:spPr>
        <a:solidFill>
          <a:sysClr val="window" lastClr="FFFFFF">
            <a:alpha val="50000"/>
          </a:sysClr>
        </a:solidFill>
      </c:spPr>
    </c:plotArea>
    <c:legend>
      <c:legendPos val="r"/>
      <c:layout>
        <c:manualLayout>
          <c:xMode val="edge"/>
          <c:yMode val="edge"/>
          <c:x val="0.14469387854893029"/>
          <c:y val="9.7156181841706407E-2"/>
          <c:w val="0.32057134571420193"/>
          <c:h val="0.29185456735940796"/>
        </c:manualLayout>
      </c:layout>
      <c:overlay val="0"/>
      <c:txPr>
        <a:bodyPr/>
        <a:lstStyle/>
        <a:p>
          <a:pPr>
            <a:defRPr sz="2400">
              <a:solidFill>
                <a:schemeClr val="tx1">
                  <a:lumMod val="65000"/>
                  <a:lumOff val="3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>
        <a:alpha val="50000"/>
      </a:sysClr>
    </a:solidFill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79309258087748"/>
          <c:y val="3.5664346304538019E-2"/>
          <c:w val="0.65669261439149418"/>
          <c:h val="0.70340484613336374"/>
        </c:manualLayout>
      </c:layout>
      <c:barChart>
        <c:barDir val="col"/>
        <c:grouping val="stacked"/>
        <c:varyColors val="0"/>
        <c:ser>
          <c:idx val="0"/>
          <c:order val="1"/>
          <c:tx>
            <c:strRef>
              <c:f>SplitWUGWaterBalance!$I$501</c:f>
              <c:strCache>
                <c:ptCount val="1"/>
                <c:pt idx="0">
                  <c:v>Municipal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SplitWUGWaterBalance!$Q$500:$V$500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SplitWUGWaterBalance!$Q$501:$V$501</c:f>
              <c:numCache>
                <c:formatCode>#,##0</c:formatCode>
                <c:ptCount val="6"/>
                <c:pt idx="0">
                  <c:v>1257551</c:v>
                </c:pt>
                <c:pt idx="1">
                  <c:v>1378193</c:v>
                </c:pt>
                <c:pt idx="2">
                  <c:v>1492208</c:v>
                </c:pt>
                <c:pt idx="3">
                  <c:v>1613918</c:v>
                </c:pt>
                <c:pt idx="4">
                  <c:v>1748430</c:v>
                </c:pt>
                <c:pt idx="5">
                  <c:v>1893786</c:v>
                </c:pt>
              </c:numCache>
            </c:numRef>
          </c:val>
        </c:ser>
        <c:ser>
          <c:idx val="2"/>
          <c:order val="2"/>
          <c:tx>
            <c:strRef>
              <c:f>SplitWUGWaterBalance!$I$502</c:f>
              <c:strCache>
                <c:ptCount val="1"/>
                <c:pt idx="0">
                  <c:v>Irrigation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SplitWUGWaterBalance!$Q$500:$V$500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SplitWUGWaterBalance!$Q$502:$V$502</c:f>
              <c:numCache>
                <c:formatCode>#,##0</c:formatCode>
                <c:ptCount val="6"/>
                <c:pt idx="0">
                  <c:v>345839</c:v>
                </c:pt>
                <c:pt idx="1">
                  <c:v>345839</c:v>
                </c:pt>
                <c:pt idx="2">
                  <c:v>345839</c:v>
                </c:pt>
                <c:pt idx="3">
                  <c:v>345839</c:v>
                </c:pt>
                <c:pt idx="4">
                  <c:v>345839</c:v>
                </c:pt>
                <c:pt idx="5">
                  <c:v>345839</c:v>
                </c:pt>
              </c:numCache>
            </c:numRef>
          </c:val>
        </c:ser>
        <c:ser>
          <c:idx val="3"/>
          <c:order val="3"/>
          <c:tx>
            <c:strRef>
              <c:f>SplitWUGWaterBalance!$I$503</c:f>
              <c:strCache>
                <c:ptCount val="1"/>
                <c:pt idx="0">
                  <c:v>Livestock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SplitWUGWaterBalance!$Q$500:$V$500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SplitWUGWaterBalance!$Q$503:$V$503</c:f>
              <c:numCache>
                <c:formatCode>#,##0</c:formatCode>
                <c:ptCount val="6"/>
                <c:pt idx="0">
                  <c:v>12953</c:v>
                </c:pt>
                <c:pt idx="1">
                  <c:v>12953</c:v>
                </c:pt>
                <c:pt idx="2">
                  <c:v>12953</c:v>
                </c:pt>
                <c:pt idx="3">
                  <c:v>12953</c:v>
                </c:pt>
                <c:pt idx="4">
                  <c:v>12953</c:v>
                </c:pt>
                <c:pt idx="5">
                  <c:v>12953</c:v>
                </c:pt>
              </c:numCache>
            </c:numRef>
          </c:val>
        </c:ser>
        <c:ser>
          <c:idx val="6"/>
          <c:order val="4"/>
          <c:tx>
            <c:strRef>
              <c:f>SplitWUGWaterBalance!$I$504</c:f>
              <c:strCache>
                <c:ptCount val="1"/>
                <c:pt idx="0">
                  <c:v>Manufacturing</c:v>
                </c:pt>
              </c:strCache>
            </c:strRef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val>
            <c:numRef>
              <c:f>SplitWUGWaterBalance!$Q$504:$V$504</c:f>
              <c:numCache>
                <c:formatCode>#,##0</c:formatCode>
                <c:ptCount val="6"/>
                <c:pt idx="0">
                  <c:v>753307</c:v>
                </c:pt>
                <c:pt idx="1">
                  <c:v>800223</c:v>
                </c:pt>
                <c:pt idx="2">
                  <c:v>844300</c:v>
                </c:pt>
                <c:pt idx="3">
                  <c:v>882719</c:v>
                </c:pt>
                <c:pt idx="4">
                  <c:v>896354</c:v>
                </c:pt>
                <c:pt idx="5">
                  <c:v>910294</c:v>
                </c:pt>
              </c:numCache>
            </c:numRef>
          </c:val>
        </c:ser>
        <c:ser>
          <c:idx val="4"/>
          <c:order val="5"/>
          <c:tx>
            <c:strRef>
              <c:f>SplitWUGWaterBalance!$I$505</c:f>
              <c:strCache>
                <c:ptCount val="1"/>
                <c:pt idx="0">
                  <c:v>Mining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SplitWUGWaterBalance!$Q$500:$V$500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SplitWUGWaterBalance!$Q$505:$V$505</c:f>
              <c:numCache>
                <c:formatCode>#,##0</c:formatCode>
                <c:ptCount val="6"/>
                <c:pt idx="0">
                  <c:v>15604</c:v>
                </c:pt>
                <c:pt idx="1">
                  <c:v>16359</c:v>
                </c:pt>
                <c:pt idx="2">
                  <c:v>15493</c:v>
                </c:pt>
                <c:pt idx="3">
                  <c:v>14687</c:v>
                </c:pt>
                <c:pt idx="4">
                  <c:v>13953</c:v>
                </c:pt>
                <c:pt idx="5">
                  <c:v>13661</c:v>
                </c:pt>
              </c:numCache>
            </c:numRef>
          </c:val>
        </c:ser>
        <c:ser>
          <c:idx val="5"/>
          <c:order val="6"/>
          <c:tx>
            <c:strRef>
              <c:f>SplitWUGWaterBalance!$I$506</c:f>
              <c:strCache>
                <c:ptCount val="1"/>
                <c:pt idx="0">
                  <c:v>Steam Electric Power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SplitWUGWaterBalance!$Q$500:$V$500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SplitWUGWaterBalance!$Q$506:$V$506</c:f>
              <c:numCache>
                <c:formatCode>#,##0</c:formatCode>
                <c:ptCount val="6"/>
                <c:pt idx="0">
                  <c:v>103629</c:v>
                </c:pt>
                <c:pt idx="1">
                  <c:v>121153</c:v>
                </c:pt>
                <c:pt idx="2">
                  <c:v>142518</c:v>
                </c:pt>
                <c:pt idx="3">
                  <c:v>168559</c:v>
                </c:pt>
                <c:pt idx="4">
                  <c:v>200304</c:v>
                </c:pt>
                <c:pt idx="5">
                  <c:v>238800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9376992"/>
        <c:axId val="171384224"/>
      </c:barChart>
      <c:lineChart>
        <c:grouping val="standard"/>
        <c:varyColors val="0"/>
        <c:ser>
          <c:idx val="1"/>
          <c:order val="0"/>
          <c:tx>
            <c:v>Population</c:v>
          </c:tx>
          <c:spPr>
            <a:ln w="7620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50800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numRef>
              <c:f>SplitWUGWaterBalance!$Q$500:$V$500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'Projections-recommended'!$E$306:$J$306</c:f>
              <c:numCache>
                <c:formatCode>#,##0</c:formatCode>
                <c:ptCount val="6"/>
                <c:pt idx="0">
                  <c:v>7325314</c:v>
                </c:pt>
                <c:pt idx="1">
                  <c:v>8207700</c:v>
                </c:pt>
                <c:pt idx="2">
                  <c:v>9024533</c:v>
                </c:pt>
                <c:pt idx="3">
                  <c:v>9867512</c:v>
                </c:pt>
                <c:pt idx="4">
                  <c:v>10766073</c:v>
                </c:pt>
                <c:pt idx="5">
                  <c:v>11743278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385008"/>
        <c:axId val="171384616"/>
      </c:lineChart>
      <c:catAx>
        <c:axId val="13937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384224"/>
        <c:crosses val="autoZero"/>
        <c:auto val="1"/>
        <c:lblAlgn val="ctr"/>
        <c:lblOffset val="100"/>
        <c:noMultiLvlLbl val="0"/>
      </c:catAx>
      <c:valAx>
        <c:axId val="17138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Projected Demand (Acre-Feet per Year)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376992"/>
        <c:crosses val="autoZero"/>
        <c:crossBetween val="between"/>
      </c:valAx>
      <c:valAx>
        <c:axId val="1713846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Population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385008"/>
        <c:crosses val="max"/>
        <c:crossBetween val="between"/>
        <c:dispUnits>
          <c:builtInUnit val="millions"/>
        </c:dispUnits>
      </c:valAx>
      <c:catAx>
        <c:axId val="171385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1384616"/>
        <c:crosses val="autoZero"/>
        <c:auto val="1"/>
        <c:lblAlgn val="ctr"/>
        <c:lblOffset val="100"/>
        <c:noMultiLvlLbl val="0"/>
      </c:catAx>
      <c:spPr>
        <a:solidFill>
          <a:schemeClr val="bg1">
            <a:alpha val="50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598266342493069E-2"/>
          <c:y val="0.82647685343679866"/>
          <c:w val="0.98447025978727831"/>
          <c:h val="0.159030392940012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1375071245483"/>
          <c:y val="3.1602665051483951E-2"/>
          <c:w val="0.84571507170972182"/>
          <c:h val="0.6755130224106602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'Projections-recommended'!$Q$295</c:f>
              <c:strCache>
                <c:ptCount val="1"/>
                <c:pt idx="0">
                  <c:v>AUSTIN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'Projections-recommended'!$R$295:$W$295</c:f>
              <c:numCache>
                <c:formatCode>#,##0</c:formatCode>
                <c:ptCount val="6"/>
                <c:pt idx="0">
                  <c:v>5321</c:v>
                </c:pt>
                <c:pt idx="1">
                  <c:v>5926</c:v>
                </c:pt>
                <c:pt idx="2">
                  <c:v>6609</c:v>
                </c:pt>
                <c:pt idx="3">
                  <c:v>7462</c:v>
                </c:pt>
                <c:pt idx="4">
                  <c:v>8446</c:v>
                </c:pt>
                <c:pt idx="5">
                  <c:v>9545</c:v>
                </c:pt>
              </c:numCache>
            </c:numRef>
          </c:val>
        </c:ser>
        <c:ser>
          <c:idx val="1"/>
          <c:order val="1"/>
          <c:tx>
            <c:strRef>
              <c:f>'Projections-recommended'!$Q$296</c:f>
              <c:strCache>
                <c:ptCount val="1"/>
                <c:pt idx="0">
                  <c:v>BRAZORIA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'Projections-recommended'!$R$296:$W$296</c:f>
              <c:numCache>
                <c:formatCode>#,##0</c:formatCode>
                <c:ptCount val="6"/>
                <c:pt idx="0">
                  <c:v>54510</c:v>
                </c:pt>
                <c:pt idx="1">
                  <c:v>60713</c:v>
                </c:pt>
                <c:pt idx="2">
                  <c:v>67332</c:v>
                </c:pt>
                <c:pt idx="3">
                  <c:v>74809</c:v>
                </c:pt>
                <c:pt idx="4">
                  <c:v>83472</c:v>
                </c:pt>
                <c:pt idx="5">
                  <c:v>93041</c:v>
                </c:pt>
              </c:numCache>
            </c:numRef>
          </c:val>
        </c:ser>
        <c:ser>
          <c:idx val="2"/>
          <c:order val="2"/>
          <c:tx>
            <c:strRef>
              <c:f>'Projections-recommended'!$Q$297</c:f>
              <c:strCache>
                <c:ptCount val="1"/>
                <c:pt idx="0">
                  <c:v>CHAMBERS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'Projections-recommended'!$R$297:$W$297</c:f>
              <c:numCache>
                <c:formatCode>#,##0</c:formatCode>
                <c:ptCount val="6"/>
                <c:pt idx="0">
                  <c:v>7313</c:v>
                </c:pt>
                <c:pt idx="1">
                  <c:v>8692</c:v>
                </c:pt>
                <c:pt idx="2">
                  <c:v>10151</c:v>
                </c:pt>
                <c:pt idx="3">
                  <c:v>11772</c:v>
                </c:pt>
                <c:pt idx="4">
                  <c:v>13557</c:v>
                </c:pt>
                <c:pt idx="5">
                  <c:v>15445</c:v>
                </c:pt>
              </c:numCache>
            </c:numRef>
          </c:val>
        </c:ser>
        <c:ser>
          <c:idx val="3"/>
          <c:order val="3"/>
          <c:tx>
            <c:strRef>
              <c:f>'Projections-recommended'!$Q$298</c:f>
              <c:strCache>
                <c:ptCount val="1"/>
                <c:pt idx="0">
                  <c:v>FORT BEND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'Projections-recommended'!$R$298:$W$298</c:f>
              <c:numCache>
                <c:formatCode>#,##0</c:formatCode>
                <c:ptCount val="6"/>
                <c:pt idx="0">
                  <c:v>168410</c:v>
                </c:pt>
                <c:pt idx="1">
                  <c:v>207512</c:v>
                </c:pt>
                <c:pt idx="2">
                  <c:v>237897</c:v>
                </c:pt>
                <c:pt idx="3">
                  <c:v>265559</c:v>
                </c:pt>
                <c:pt idx="4">
                  <c:v>291443</c:v>
                </c:pt>
                <c:pt idx="5">
                  <c:v>317273</c:v>
                </c:pt>
              </c:numCache>
            </c:numRef>
          </c:val>
        </c:ser>
        <c:ser>
          <c:idx val="4"/>
          <c:order val="4"/>
          <c:tx>
            <c:strRef>
              <c:f>'Projections-recommended'!$Q$299</c:f>
              <c:strCache>
                <c:ptCount val="1"/>
                <c:pt idx="0">
                  <c:v>GALVESTON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'Projections-recommended'!$R$299:$W$299</c:f>
              <c:numCache>
                <c:formatCode>#,##0</c:formatCode>
                <c:ptCount val="6"/>
                <c:pt idx="0">
                  <c:v>57184</c:v>
                </c:pt>
                <c:pt idx="1">
                  <c:v>61095</c:v>
                </c:pt>
                <c:pt idx="2">
                  <c:v>64234</c:v>
                </c:pt>
                <c:pt idx="3">
                  <c:v>67441</c:v>
                </c:pt>
                <c:pt idx="4">
                  <c:v>70382</c:v>
                </c:pt>
                <c:pt idx="5">
                  <c:v>73254</c:v>
                </c:pt>
              </c:numCache>
            </c:numRef>
          </c:val>
        </c:ser>
        <c:ser>
          <c:idx val="5"/>
          <c:order val="5"/>
          <c:tx>
            <c:strRef>
              <c:f>'Projections-recommended'!$Q$300</c:f>
              <c:strCache>
                <c:ptCount val="1"/>
                <c:pt idx="0">
                  <c:v>HARRIS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'Projections-recommended'!$R$300:$W$300</c:f>
              <c:numCache>
                <c:formatCode>#,##0</c:formatCode>
                <c:ptCount val="6"/>
                <c:pt idx="0">
                  <c:v>819722</c:v>
                </c:pt>
                <c:pt idx="1">
                  <c:v>862133</c:v>
                </c:pt>
                <c:pt idx="2">
                  <c:v>903668</c:v>
                </c:pt>
                <c:pt idx="3">
                  <c:v>948449</c:v>
                </c:pt>
                <c:pt idx="4">
                  <c:v>998117</c:v>
                </c:pt>
                <c:pt idx="5">
                  <c:v>1049962</c:v>
                </c:pt>
              </c:numCache>
            </c:numRef>
          </c:val>
        </c:ser>
        <c:ser>
          <c:idx val="6"/>
          <c:order val="6"/>
          <c:tx>
            <c:strRef>
              <c:f>'Projections-recommended'!$Q$301</c:f>
              <c:strCache>
                <c:ptCount val="1"/>
                <c:pt idx="0">
                  <c:v>LEON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'Projections-recommended'!$R$301:$W$301</c:f>
              <c:numCache>
                <c:formatCode>#,##0</c:formatCode>
                <c:ptCount val="6"/>
                <c:pt idx="0">
                  <c:v>2165</c:v>
                </c:pt>
                <c:pt idx="1">
                  <c:v>2240</c:v>
                </c:pt>
                <c:pt idx="2">
                  <c:v>2309</c:v>
                </c:pt>
                <c:pt idx="3">
                  <c:v>2460</c:v>
                </c:pt>
                <c:pt idx="4">
                  <c:v>2603</c:v>
                </c:pt>
                <c:pt idx="5">
                  <c:v>2746</c:v>
                </c:pt>
              </c:numCache>
            </c:numRef>
          </c:val>
        </c:ser>
        <c:ser>
          <c:idx val="7"/>
          <c:order val="7"/>
          <c:tx>
            <c:strRef>
              <c:f>'Projections-recommended'!$Q$302</c:f>
              <c:strCache>
                <c:ptCount val="1"/>
                <c:pt idx="0">
                  <c:v>LIBERTY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'Projections-recommended'!$R$302:$W$302</c:f>
              <c:numCache>
                <c:formatCode>#,##0</c:formatCode>
                <c:ptCount val="6"/>
                <c:pt idx="0">
                  <c:v>11903</c:v>
                </c:pt>
                <c:pt idx="1">
                  <c:v>12974</c:v>
                </c:pt>
                <c:pt idx="2">
                  <c:v>14041</c:v>
                </c:pt>
                <c:pt idx="3">
                  <c:v>15232</c:v>
                </c:pt>
                <c:pt idx="4">
                  <c:v>16476</c:v>
                </c:pt>
                <c:pt idx="5">
                  <c:v>17691</c:v>
                </c:pt>
              </c:numCache>
            </c:numRef>
          </c:val>
        </c:ser>
        <c:ser>
          <c:idx val="8"/>
          <c:order val="8"/>
          <c:tx>
            <c:strRef>
              <c:f>'Projections-recommended'!$Q$303</c:f>
              <c:strCache>
                <c:ptCount val="1"/>
                <c:pt idx="0">
                  <c:v>MADISON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'Projections-recommended'!$R$303:$W$303</c:f>
              <c:numCache>
                <c:formatCode>#,##0</c:formatCode>
                <c:ptCount val="6"/>
                <c:pt idx="0">
                  <c:v>2692</c:v>
                </c:pt>
                <c:pt idx="1">
                  <c:v>2815</c:v>
                </c:pt>
                <c:pt idx="2">
                  <c:v>2934</c:v>
                </c:pt>
                <c:pt idx="3">
                  <c:v>3093</c:v>
                </c:pt>
                <c:pt idx="4">
                  <c:v>3263</c:v>
                </c:pt>
                <c:pt idx="5">
                  <c:v>3431</c:v>
                </c:pt>
              </c:numCache>
            </c:numRef>
          </c:val>
        </c:ser>
        <c:ser>
          <c:idx val="9"/>
          <c:order val="9"/>
          <c:tx>
            <c:strRef>
              <c:f>'Projections-recommended'!$Q$304</c:f>
              <c:strCache>
                <c:ptCount val="1"/>
                <c:pt idx="0">
                  <c:v>MONTGOMERY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'Projections-recommended'!$R$304:$W$304</c:f>
              <c:numCache>
                <c:formatCode>#,##0</c:formatCode>
                <c:ptCount val="6"/>
                <c:pt idx="0">
                  <c:v>97039</c:v>
                </c:pt>
                <c:pt idx="1">
                  <c:v>120328</c:v>
                </c:pt>
                <c:pt idx="2">
                  <c:v>146910</c:v>
                </c:pt>
                <c:pt idx="3">
                  <c:v>178911</c:v>
                </c:pt>
                <c:pt idx="4">
                  <c:v>219049</c:v>
                </c:pt>
                <c:pt idx="5">
                  <c:v>266822</c:v>
                </c:pt>
              </c:numCache>
            </c:numRef>
          </c:val>
        </c:ser>
        <c:ser>
          <c:idx val="10"/>
          <c:order val="10"/>
          <c:tx>
            <c:strRef>
              <c:f>'Projections-recommended'!$Q$305</c:f>
              <c:strCache>
                <c:ptCount val="1"/>
                <c:pt idx="0">
                  <c:v>POLK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'Projections-recommended'!$R$305:$W$305</c:f>
              <c:numCache>
                <c:formatCode>#,##0</c:formatCode>
                <c:ptCount val="6"/>
                <c:pt idx="0">
                  <c:v>5881</c:v>
                </c:pt>
                <c:pt idx="1">
                  <c:v>6438</c:v>
                </c:pt>
                <c:pt idx="2">
                  <c:v>6887</c:v>
                </c:pt>
                <c:pt idx="3">
                  <c:v>7292</c:v>
                </c:pt>
                <c:pt idx="4">
                  <c:v>7648</c:v>
                </c:pt>
                <c:pt idx="5">
                  <c:v>7941</c:v>
                </c:pt>
              </c:numCache>
            </c:numRef>
          </c:val>
        </c:ser>
        <c:ser>
          <c:idx val="11"/>
          <c:order val="11"/>
          <c:tx>
            <c:strRef>
              <c:f>'Projections-recommended'!$Q$306</c:f>
              <c:strCache>
                <c:ptCount val="1"/>
                <c:pt idx="0">
                  <c:v>SAN JACINTO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'Projections-recommended'!$R$306:$W$306</c:f>
              <c:numCache>
                <c:formatCode>#,##0</c:formatCode>
                <c:ptCount val="6"/>
                <c:pt idx="0">
                  <c:v>3143</c:v>
                </c:pt>
                <c:pt idx="1">
                  <c:v>3365</c:v>
                </c:pt>
                <c:pt idx="2">
                  <c:v>3542</c:v>
                </c:pt>
                <c:pt idx="3">
                  <c:v>3772</c:v>
                </c:pt>
                <c:pt idx="4">
                  <c:v>3978</c:v>
                </c:pt>
                <c:pt idx="5">
                  <c:v>4168</c:v>
                </c:pt>
              </c:numCache>
            </c:numRef>
          </c:val>
        </c:ser>
        <c:ser>
          <c:idx val="12"/>
          <c:order val="12"/>
          <c:tx>
            <c:strRef>
              <c:f>'Projections-recommended'!$Q$307</c:f>
              <c:strCache>
                <c:ptCount val="1"/>
                <c:pt idx="0">
                  <c:v>TRINITY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'Projections-recommended'!$R$307:$W$307</c:f>
              <c:numCache>
                <c:formatCode>#,##0</c:formatCode>
                <c:ptCount val="6"/>
                <c:pt idx="0">
                  <c:v>1259</c:v>
                </c:pt>
                <c:pt idx="1">
                  <c:v>1311</c:v>
                </c:pt>
                <c:pt idx="2">
                  <c:v>1298</c:v>
                </c:pt>
                <c:pt idx="3">
                  <c:v>1249</c:v>
                </c:pt>
                <c:pt idx="4">
                  <c:v>1304</c:v>
                </c:pt>
                <c:pt idx="5">
                  <c:v>1363</c:v>
                </c:pt>
              </c:numCache>
            </c:numRef>
          </c:val>
        </c:ser>
        <c:ser>
          <c:idx val="13"/>
          <c:order val="13"/>
          <c:tx>
            <c:strRef>
              <c:f>'Projections-recommended'!$Q$308</c:f>
              <c:strCache>
                <c:ptCount val="1"/>
                <c:pt idx="0">
                  <c:v>WALKER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'Projections-recommended'!$R$308:$W$308</c:f>
              <c:numCache>
                <c:formatCode>#,##0</c:formatCode>
                <c:ptCount val="6"/>
                <c:pt idx="0">
                  <c:v>12843</c:v>
                </c:pt>
                <c:pt idx="1">
                  <c:v>13110</c:v>
                </c:pt>
                <c:pt idx="2">
                  <c:v>13276</c:v>
                </c:pt>
                <c:pt idx="3">
                  <c:v>13516</c:v>
                </c:pt>
                <c:pt idx="4">
                  <c:v>13772</c:v>
                </c:pt>
                <c:pt idx="5">
                  <c:v>13996</c:v>
                </c:pt>
              </c:numCache>
            </c:numRef>
          </c:val>
        </c:ser>
        <c:ser>
          <c:idx val="14"/>
          <c:order val="14"/>
          <c:tx>
            <c:strRef>
              <c:f>'Projections-recommended'!$Q$309</c:f>
              <c:strCache>
                <c:ptCount val="1"/>
                <c:pt idx="0">
                  <c:v>WALLER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'Projections-recommended'!$R$294:$W$294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'Projections-recommended'!$R$309:$W$309</c:f>
              <c:numCache>
                <c:formatCode>#,##0</c:formatCode>
                <c:ptCount val="6"/>
                <c:pt idx="0">
                  <c:v>7891</c:v>
                </c:pt>
                <c:pt idx="1">
                  <c:v>9240</c:v>
                </c:pt>
                <c:pt idx="2">
                  <c:v>10794</c:v>
                </c:pt>
                <c:pt idx="3">
                  <c:v>12549</c:v>
                </c:pt>
                <c:pt idx="4">
                  <c:v>14542</c:v>
                </c:pt>
                <c:pt idx="5">
                  <c:v>16719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385792"/>
        <c:axId val="171386184"/>
      </c:barChart>
      <c:catAx>
        <c:axId val="17138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386184"/>
        <c:crosses val="autoZero"/>
        <c:auto val="1"/>
        <c:lblAlgn val="ctr"/>
        <c:lblOffset val="100"/>
        <c:noMultiLvlLbl val="0"/>
      </c:catAx>
      <c:valAx>
        <c:axId val="171386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Projected Demand (Acre-Feet per Year)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385792"/>
        <c:crosses val="autoZero"/>
        <c:crossBetween val="between"/>
      </c:valAx>
      <c:spPr>
        <a:solidFill>
          <a:sysClr val="window" lastClr="FFFFFF">
            <a:alpha val="50000"/>
          </a:sys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9973903262092239"/>
          <c:w val="0.99749844780440988"/>
          <c:h val="0.184876452943382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7"/>
          <c:order val="0"/>
          <c:tx>
            <c:strRef>
              <c:f>SourceAvailabilityBalance!$J$131</c:f>
              <c:strCache>
                <c:ptCount val="1"/>
                <c:pt idx="0">
                  <c:v>Groundwater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SourceAvailabilityBalance!$K$123:$P$123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SourceAvailabilityBalance!$K$136:$P$136</c:f>
              <c:numCache>
                <c:formatCode>#,##0</c:formatCode>
                <c:ptCount val="6"/>
                <c:pt idx="0">
                  <c:v>988891</c:v>
                </c:pt>
                <c:pt idx="1">
                  <c:v>834962</c:v>
                </c:pt>
                <c:pt idx="2">
                  <c:v>764062</c:v>
                </c:pt>
                <c:pt idx="3">
                  <c:v>787865</c:v>
                </c:pt>
                <c:pt idx="4">
                  <c:v>809121</c:v>
                </c:pt>
                <c:pt idx="5">
                  <c:v>831090</c:v>
                </c:pt>
              </c:numCache>
            </c:numRef>
          </c:val>
        </c:ser>
        <c:ser>
          <c:idx val="8"/>
          <c:order val="1"/>
          <c:tx>
            <c:strRef>
              <c:f>SourceAvailabilityBalance!$J$132</c:f>
              <c:strCache>
                <c:ptCount val="1"/>
                <c:pt idx="0">
                  <c:v>Surface Water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SourceAvailabilityBalance!$K$123:$P$123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SourceAvailabilityBalance!$K$132:$P$132</c:f>
              <c:numCache>
                <c:formatCode>#,##0</c:formatCode>
                <c:ptCount val="6"/>
                <c:pt idx="0">
                  <c:v>2284799</c:v>
                </c:pt>
                <c:pt idx="1">
                  <c:v>2286566</c:v>
                </c:pt>
                <c:pt idx="2">
                  <c:v>2288333</c:v>
                </c:pt>
                <c:pt idx="3">
                  <c:v>2290100</c:v>
                </c:pt>
                <c:pt idx="4">
                  <c:v>2291867</c:v>
                </c:pt>
                <c:pt idx="5">
                  <c:v>2293645</c:v>
                </c:pt>
              </c:numCache>
            </c:numRef>
          </c:val>
        </c:ser>
        <c:ser>
          <c:idx val="9"/>
          <c:order val="2"/>
          <c:tx>
            <c:strRef>
              <c:f>SourceAvailabilityBalance!$J$133</c:f>
              <c:strCache>
                <c:ptCount val="1"/>
                <c:pt idx="0">
                  <c:v>Reuse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SourceAvailabilityBalance!$K$123:$P$123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SourceAvailabilityBalance!$K$133:$P$133</c:f>
              <c:numCache>
                <c:formatCode>#,##0</c:formatCode>
                <c:ptCount val="6"/>
                <c:pt idx="0">
                  <c:v>26384</c:v>
                </c:pt>
                <c:pt idx="1">
                  <c:v>27224</c:v>
                </c:pt>
                <c:pt idx="2">
                  <c:v>27224</c:v>
                </c:pt>
                <c:pt idx="3">
                  <c:v>27224</c:v>
                </c:pt>
                <c:pt idx="4">
                  <c:v>27224</c:v>
                </c:pt>
                <c:pt idx="5">
                  <c:v>27224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386576"/>
        <c:axId val="171386968"/>
      </c:barChart>
      <c:catAx>
        <c:axId val="17138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386968"/>
        <c:crosses val="autoZero"/>
        <c:auto val="1"/>
        <c:lblAlgn val="ctr"/>
        <c:lblOffset val="100"/>
        <c:noMultiLvlLbl val="0"/>
      </c:catAx>
      <c:valAx>
        <c:axId val="171386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Existing Supplies (Acre-Feet per Year)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38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WUG_Split_Needs!$AU$563</c:f>
              <c:strCache>
                <c:ptCount val="1"/>
                <c:pt idx="0">
                  <c:v>Municipal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WUG_Split_Needs!$AV$562:$BA$562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WUG_Split_Needs!$AV$563:$BA$563</c:f>
              <c:numCache>
                <c:formatCode>#,##0</c:formatCode>
                <c:ptCount val="6"/>
                <c:pt idx="0">
                  <c:v>39063</c:v>
                </c:pt>
                <c:pt idx="1">
                  <c:v>197710</c:v>
                </c:pt>
                <c:pt idx="2">
                  <c:v>359660</c:v>
                </c:pt>
                <c:pt idx="3">
                  <c:v>445042</c:v>
                </c:pt>
                <c:pt idx="4">
                  <c:v>540631</c:v>
                </c:pt>
                <c:pt idx="5">
                  <c:v>647611</c:v>
                </c:pt>
              </c:numCache>
            </c:numRef>
          </c:val>
        </c:ser>
        <c:ser>
          <c:idx val="2"/>
          <c:order val="1"/>
          <c:tx>
            <c:strRef>
              <c:f>WUG_Split_Needs!$AU$564</c:f>
              <c:strCache>
                <c:ptCount val="1"/>
                <c:pt idx="0">
                  <c:v>Irrigation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WUG_Split_Needs!$AV$562:$BA$562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WUG_Split_Needs!$AV$564:$BA$564</c:f>
              <c:numCache>
                <c:formatCode>#,##0</c:formatCode>
                <c:ptCount val="6"/>
                <c:pt idx="0">
                  <c:v>97765</c:v>
                </c:pt>
                <c:pt idx="1">
                  <c:v>98757</c:v>
                </c:pt>
                <c:pt idx="2">
                  <c:v>99467</c:v>
                </c:pt>
                <c:pt idx="3">
                  <c:v>100243</c:v>
                </c:pt>
                <c:pt idx="4">
                  <c:v>101082</c:v>
                </c:pt>
                <c:pt idx="5">
                  <c:v>101875</c:v>
                </c:pt>
              </c:numCache>
            </c:numRef>
          </c:val>
        </c:ser>
        <c:ser>
          <c:idx val="3"/>
          <c:order val="2"/>
          <c:tx>
            <c:strRef>
              <c:f>WUG_Split_Needs!$AU$565</c:f>
              <c:strCache>
                <c:ptCount val="1"/>
                <c:pt idx="0">
                  <c:v>Livestock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WUG_Split_Needs!$AV$562:$BA$562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WUG_Split_Needs!$AV$565:$BA$565</c:f>
              <c:numCache>
                <c:formatCode>#,##0</c:formatCode>
                <c:ptCount val="6"/>
                <c:pt idx="0">
                  <c:v>1520</c:v>
                </c:pt>
                <c:pt idx="1">
                  <c:v>2040</c:v>
                </c:pt>
                <c:pt idx="2">
                  <c:v>2394</c:v>
                </c:pt>
                <c:pt idx="3">
                  <c:v>2473</c:v>
                </c:pt>
                <c:pt idx="4">
                  <c:v>2605</c:v>
                </c:pt>
                <c:pt idx="5">
                  <c:v>2724</c:v>
                </c:pt>
              </c:numCache>
            </c:numRef>
          </c:val>
        </c:ser>
        <c:ser>
          <c:idx val="6"/>
          <c:order val="3"/>
          <c:tx>
            <c:strRef>
              <c:f>WUG_Split_Needs!$AU$566</c:f>
              <c:strCache>
                <c:ptCount val="1"/>
                <c:pt idx="0">
                  <c:v>Manufacturing</c:v>
                </c:pt>
              </c:strCache>
            </c:strRef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cat>
            <c:numRef>
              <c:f>WUG_Split_Needs!$AV$562:$BA$562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WUG_Split_Needs!$AV$566:$BA$566</c:f>
              <c:numCache>
                <c:formatCode>#,##0</c:formatCode>
                <c:ptCount val="6"/>
                <c:pt idx="0">
                  <c:v>80071</c:v>
                </c:pt>
                <c:pt idx="1">
                  <c:v>108925</c:v>
                </c:pt>
                <c:pt idx="2">
                  <c:v>144339</c:v>
                </c:pt>
                <c:pt idx="3">
                  <c:v>178088</c:v>
                </c:pt>
                <c:pt idx="4">
                  <c:v>189593</c:v>
                </c:pt>
                <c:pt idx="5">
                  <c:v>201298</c:v>
                </c:pt>
              </c:numCache>
            </c:numRef>
          </c:val>
        </c:ser>
        <c:ser>
          <c:idx val="4"/>
          <c:order val="4"/>
          <c:tx>
            <c:strRef>
              <c:f>WUG_Split_Needs!$AU$567</c:f>
              <c:strCache>
                <c:ptCount val="1"/>
                <c:pt idx="0">
                  <c:v>Mining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WUG_Split_Needs!$AV$562:$BA$562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WUG_Split_Needs!$AV$567:$BA$567</c:f>
              <c:numCache>
                <c:formatCode>#,##0</c:formatCode>
                <c:ptCount val="6"/>
                <c:pt idx="0">
                  <c:v>4329</c:v>
                </c:pt>
                <c:pt idx="1">
                  <c:v>5245</c:v>
                </c:pt>
                <c:pt idx="2">
                  <c:v>5070</c:v>
                </c:pt>
                <c:pt idx="3">
                  <c:v>5103</c:v>
                </c:pt>
                <c:pt idx="4">
                  <c:v>5321</c:v>
                </c:pt>
                <c:pt idx="5">
                  <c:v>5667</c:v>
                </c:pt>
              </c:numCache>
            </c:numRef>
          </c:val>
        </c:ser>
        <c:ser>
          <c:idx val="5"/>
          <c:order val="5"/>
          <c:tx>
            <c:strRef>
              <c:f>WUG_Split_Needs!$AU$568</c:f>
              <c:strCache>
                <c:ptCount val="1"/>
                <c:pt idx="0">
                  <c:v>Steam Electric Power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WUG_Split_Needs!$AV$562:$BA$562</c:f>
              <c:numCache>
                <c:formatCode>General</c:formatCode>
                <c:ptCount val="6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WUG_Split_Needs!$AV$568:$BA$568</c:f>
              <c:numCache>
                <c:formatCode>#,##0</c:formatCode>
                <c:ptCount val="6"/>
                <c:pt idx="0">
                  <c:v>1298</c:v>
                </c:pt>
                <c:pt idx="1">
                  <c:v>4389</c:v>
                </c:pt>
                <c:pt idx="2">
                  <c:v>8808</c:v>
                </c:pt>
                <c:pt idx="3">
                  <c:v>14196</c:v>
                </c:pt>
                <c:pt idx="4">
                  <c:v>21671</c:v>
                </c:pt>
                <c:pt idx="5">
                  <c:v>58373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387752"/>
        <c:axId val="209806768"/>
      </c:barChart>
      <c:catAx>
        <c:axId val="171387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806768"/>
        <c:crosses val="autoZero"/>
        <c:auto val="1"/>
        <c:lblAlgn val="ctr"/>
        <c:lblOffset val="100"/>
        <c:noMultiLvlLbl val="0"/>
      </c:catAx>
      <c:valAx>
        <c:axId val="20980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Identified Needs (Acre-Feet per Year)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387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DD7BF7-19B9-4F23-9BF7-0851A8379AC3}" type="doc">
      <dgm:prSet loTypeId="urn:microsoft.com/office/officeart/2008/layout/HexagonCluster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3130696-C1DB-4CCA-B785-185DE1EE5067}">
      <dgm:prSet phldrT="[Text]"/>
      <dgm:spPr/>
      <dgm:t>
        <a:bodyPr/>
        <a:lstStyle/>
        <a:p>
          <a:r>
            <a:rPr lang="en-US" dirty="0" smtClean="0"/>
            <a:t>Conservation</a:t>
          </a:r>
          <a:endParaRPr lang="en-US" dirty="0"/>
        </a:p>
      </dgm:t>
    </dgm:pt>
    <dgm:pt modelId="{AE96C75D-9FCE-4CE6-A308-FC95BFBD1ED9}" type="parTrans" cxnId="{8CA5596D-7778-4EC8-9792-6F7FF1C465F3}">
      <dgm:prSet/>
      <dgm:spPr/>
      <dgm:t>
        <a:bodyPr/>
        <a:lstStyle/>
        <a:p>
          <a:endParaRPr lang="en-US"/>
        </a:p>
      </dgm:t>
    </dgm:pt>
    <dgm:pt modelId="{15723E7A-1ED5-4E74-8B53-72FBC50F39D4}" type="sibTrans" cxnId="{8CA5596D-7778-4EC8-9792-6F7FF1C465F3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37B6551-4AD6-40EA-85AE-1B09A0D3ED8D}">
      <dgm:prSet phldrT="[Text]"/>
      <dgm:spPr/>
      <dgm:t>
        <a:bodyPr/>
        <a:lstStyle/>
        <a:p>
          <a:r>
            <a:rPr lang="en-US" dirty="0" smtClean="0"/>
            <a:t>Reservoirs</a:t>
          </a:r>
          <a:endParaRPr lang="en-US" dirty="0"/>
        </a:p>
      </dgm:t>
    </dgm:pt>
    <dgm:pt modelId="{31C1786D-2133-4B51-A8C4-AD3DB2F309B0}" type="parTrans" cxnId="{B143B551-99B1-4699-8B6C-3D1DA1471C5B}">
      <dgm:prSet/>
      <dgm:spPr/>
      <dgm:t>
        <a:bodyPr/>
        <a:lstStyle/>
        <a:p>
          <a:endParaRPr lang="en-US"/>
        </a:p>
      </dgm:t>
    </dgm:pt>
    <dgm:pt modelId="{BDED0E76-F906-447A-8D1C-D757E57AB71A}" type="sibTrans" cxnId="{B143B551-99B1-4699-8B6C-3D1DA1471C5B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C329AC8-6077-4A63-AD27-116CF97543C6}">
      <dgm:prSet phldrT="[Text]"/>
      <dgm:spPr/>
      <dgm:t>
        <a:bodyPr/>
        <a:lstStyle/>
        <a:p>
          <a:r>
            <a:rPr lang="en-US" dirty="0" smtClean="0"/>
            <a:t>Groundwater</a:t>
          </a:r>
          <a:endParaRPr lang="en-US" dirty="0"/>
        </a:p>
      </dgm:t>
    </dgm:pt>
    <dgm:pt modelId="{00CDEBB9-2CE9-44D8-92B1-1F4A0AA44EF9}" type="parTrans" cxnId="{333756FC-5D59-447D-A932-34A2FE2C60D1}">
      <dgm:prSet/>
      <dgm:spPr/>
      <dgm:t>
        <a:bodyPr/>
        <a:lstStyle/>
        <a:p>
          <a:endParaRPr lang="en-US"/>
        </a:p>
      </dgm:t>
    </dgm:pt>
    <dgm:pt modelId="{E5181F80-AE6A-46C6-8F15-3112E88D5B64}" type="sibTrans" cxnId="{333756FC-5D59-447D-A932-34A2FE2C60D1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A68939B-6847-4FAA-A3C8-9C47284591DF}">
      <dgm:prSet phldrT="[Text]"/>
      <dgm:spPr/>
      <dgm:t>
        <a:bodyPr/>
        <a:lstStyle/>
        <a:p>
          <a:r>
            <a:rPr lang="en-US" dirty="0" smtClean="0"/>
            <a:t>Reuse</a:t>
          </a:r>
          <a:endParaRPr lang="en-US" dirty="0"/>
        </a:p>
      </dgm:t>
    </dgm:pt>
    <dgm:pt modelId="{07C07194-1662-4CAC-8A2F-F4CD8F4621E7}" type="parTrans" cxnId="{5795FDB3-AF00-4233-8270-5BC124122126}">
      <dgm:prSet/>
      <dgm:spPr/>
      <dgm:t>
        <a:bodyPr/>
        <a:lstStyle/>
        <a:p>
          <a:endParaRPr lang="en-US"/>
        </a:p>
      </dgm:t>
    </dgm:pt>
    <dgm:pt modelId="{27AD3434-5DE7-425A-99A2-BEED662C2AB3}" type="sibTrans" cxnId="{5795FDB3-AF00-4233-8270-5BC124122126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4F101DC-6A19-4ABE-8B0B-9C3C8D2FCC91}">
      <dgm:prSet phldrT="[Text]"/>
      <dgm:spPr/>
      <dgm:t>
        <a:bodyPr/>
        <a:lstStyle/>
        <a:p>
          <a:r>
            <a:rPr lang="en-US" dirty="0" smtClean="0"/>
            <a:t>Transmission</a:t>
          </a:r>
          <a:endParaRPr lang="en-US" dirty="0"/>
        </a:p>
      </dgm:t>
    </dgm:pt>
    <dgm:pt modelId="{3B451A68-6BFC-4E3A-B430-D26D3FFED906}" type="parTrans" cxnId="{ACD728C3-4306-4CC4-B062-4C30408AF3A6}">
      <dgm:prSet/>
      <dgm:spPr/>
      <dgm:t>
        <a:bodyPr/>
        <a:lstStyle/>
        <a:p>
          <a:endParaRPr lang="en-US"/>
        </a:p>
      </dgm:t>
    </dgm:pt>
    <dgm:pt modelId="{438F920E-BF54-4DBB-839D-37099988AF3B}" type="sibTrans" cxnId="{ACD728C3-4306-4CC4-B062-4C30408AF3A6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8D8C4DB-C8DE-408A-A90A-D0686DDED018}">
      <dgm:prSet phldrT="[Text]"/>
      <dgm:spPr/>
      <dgm:t>
        <a:bodyPr/>
        <a:lstStyle/>
        <a:p>
          <a:r>
            <a:rPr lang="en-US" dirty="0" smtClean="0"/>
            <a:t>Treatment</a:t>
          </a:r>
          <a:endParaRPr lang="en-US" dirty="0"/>
        </a:p>
      </dgm:t>
    </dgm:pt>
    <dgm:pt modelId="{3784856B-120E-4953-A9DD-6F25435247B9}" type="parTrans" cxnId="{A23A830B-D8EC-485C-B6ED-EB8D8CAA0998}">
      <dgm:prSet/>
      <dgm:spPr/>
      <dgm:t>
        <a:bodyPr/>
        <a:lstStyle/>
        <a:p>
          <a:endParaRPr lang="en-US"/>
        </a:p>
      </dgm:t>
    </dgm:pt>
    <dgm:pt modelId="{F1299DB3-8065-4672-A5ED-EA9E1F94D10D}" type="sibTrans" cxnId="{A23A830B-D8EC-485C-B6ED-EB8D8CAA0998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737F7E3-CAE2-420C-B14A-27203F55887C}">
      <dgm:prSet phldrT="[Text]"/>
      <dgm:spPr/>
      <dgm:t>
        <a:bodyPr/>
        <a:lstStyle/>
        <a:p>
          <a:r>
            <a:rPr lang="en-US" dirty="0" smtClean="0"/>
            <a:t>Desalination</a:t>
          </a:r>
          <a:endParaRPr lang="en-US" dirty="0"/>
        </a:p>
      </dgm:t>
    </dgm:pt>
    <dgm:pt modelId="{E6BF9705-78D9-4626-8867-EA3BB9325F23}" type="parTrans" cxnId="{B81AB8AE-C3CC-404A-ACA2-E5338162B1B9}">
      <dgm:prSet/>
      <dgm:spPr/>
      <dgm:t>
        <a:bodyPr/>
        <a:lstStyle/>
        <a:p>
          <a:endParaRPr lang="en-US"/>
        </a:p>
      </dgm:t>
    </dgm:pt>
    <dgm:pt modelId="{53F135B2-F7B8-4F74-885A-A8112349C1C9}" type="sibTrans" cxnId="{B81AB8AE-C3CC-404A-ACA2-E5338162B1B9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EB8744B-5645-46A2-B1C8-8139E22B34DC}">
      <dgm:prSet phldrT="[Text]"/>
      <dgm:spPr/>
      <dgm:t>
        <a:bodyPr/>
        <a:lstStyle/>
        <a:p>
          <a:r>
            <a:rPr lang="en-US" dirty="0" smtClean="0"/>
            <a:t>GRPs</a:t>
          </a:r>
          <a:endParaRPr lang="en-US" dirty="0"/>
        </a:p>
      </dgm:t>
    </dgm:pt>
    <dgm:pt modelId="{86A78889-78AE-472C-B625-BEE330AADF97}" type="parTrans" cxnId="{A68E6081-288B-476F-A674-CD9585F6F534}">
      <dgm:prSet/>
      <dgm:spPr/>
      <dgm:t>
        <a:bodyPr/>
        <a:lstStyle/>
        <a:p>
          <a:endParaRPr lang="en-US"/>
        </a:p>
      </dgm:t>
    </dgm:pt>
    <dgm:pt modelId="{26649CBD-8987-4E0A-9998-E30E36C4751A}" type="sibTrans" cxnId="{A68E6081-288B-476F-A674-CD9585F6F534}">
      <dgm:prSet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05DEEFF-351D-4AD9-8567-125CC9A430BC}" type="pres">
      <dgm:prSet presAssocID="{18DD7BF7-19B9-4F23-9BF7-0851A8379AC3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DC97E1A2-3120-41E5-9DF6-C7BEF6D22842}" type="pres">
      <dgm:prSet presAssocID="{53130696-C1DB-4CCA-B785-185DE1EE5067}" presName="text1" presStyleCnt="0"/>
      <dgm:spPr/>
    </dgm:pt>
    <dgm:pt modelId="{EAFBB606-46B1-41CD-8312-B21CB4D9DD99}" type="pres">
      <dgm:prSet presAssocID="{53130696-C1DB-4CCA-B785-185DE1EE5067}" presName="textRepeatNode" presStyleLbl="alignNode1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ACEDCF-186E-4F95-BACB-76BDF168DFE9}" type="pres">
      <dgm:prSet presAssocID="{53130696-C1DB-4CCA-B785-185DE1EE5067}" presName="textaccent1" presStyleCnt="0"/>
      <dgm:spPr/>
    </dgm:pt>
    <dgm:pt modelId="{DE239EC3-BE9B-4C94-9B6E-44F8BBDEFFF5}" type="pres">
      <dgm:prSet presAssocID="{53130696-C1DB-4CCA-B785-185DE1EE5067}" presName="accentRepeatNode" presStyleLbl="solidAlignAcc1" presStyleIdx="0" presStyleCnt="16"/>
      <dgm:spPr/>
    </dgm:pt>
    <dgm:pt modelId="{FD25DCD1-BAA1-47EE-8394-EDE247AE5237}" type="pres">
      <dgm:prSet presAssocID="{15723E7A-1ED5-4E74-8B53-72FBC50F39D4}" presName="image1" presStyleCnt="0"/>
      <dgm:spPr/>
    </dgm:pt>
    <dgm:pt modelId="{634A3C0A-68C0-4F29-85EC-3762DBFD5C84}" type="pres">
      <dgm:prSet presAssocID="{15723E7A-1ED5-4E74-8B53-72FBC50F39D4}" presName="imageRepeatNode" presStyleLbl="alignAcc1" presStyleIdx="0" presStyleCnt="8"/>
      <dgm:spPr/>
      <dgm:t>
        <a:bodyPr/>
        <a:lstStyle/>
        <a:p>
          <a:endParaRPr lang="en-US"/>
        </a:p>
      </dgm:t>
    </dgm:pt>
    <dgm:pt modelId="{74E9E6F1-6698-4FEB-923B-36E800A05883}" type="pres">
      <dgm:prSet presAssocID="{15723E7A-1ED5-4E74-8B53-72FBC50F39D4}" presName="imageaccent1" presStyleCnt="0"/>
      <dgm:spPr/>
    </dgm:pt>
    <dgm:pt modelId="{E93C2FB6-3BAA-4D0B-82D7-39496D14CF3C}" type="pres">
      <dgm:prSet presAssocID="{15723E7A-1ED5-4E74-8B53-72FBC50F39D4}" presName="accentRepeatNode" presStyleLbl="solidAlignAcc1" presStyleIdx="1" presStyleCnt="16"/>
      <dgm:spPr/>
    </dgm:pt>
    <dgm:pt modelId="{06144E27-579D-4480-91A0-96BF72322676}" type="pres">
      <dgm:prSet presAssocID="{FA68939B-6847-4FAA-A3C8-9C47284591DF}" presName="text2" presStyleCnt="0"/>
      <dgm:spPr/>
    </dgm:pt>
    <dgm:pt modelId="{5EF9C22C-FF3F-4347-832D-E01E27E454DE}" type="pres">
      <dgm:prSet presAssocID="{FA68939B-6847-4FAA-A3C8-9C47284591DF}" presName="textRepeatNode" presStyleLbl="alignNode1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A9C1CD-2314-49E2-AC24-EA67E183D7E3}" type="pres">
      <dgm:prSet presAssocID="{FA68939B-6847-4FAA-A3C8-9C47284591DF}" presName="textaccent2" presStyleCnt="0"/>
      <dgm:spPr/>
    </dgm:pt>
    <dgm:pt modelId="{BE45FA06-9CE0-46C5-B4C9-40106EFBA29F}" type="pres">
      <dgm:prSet presAssocID="{FA68939B-6847-4FAA-A3C8-9C47284591DF}" presName="accentRepeatNode" presStyleLbl="solidAlignAcc1" presStyleIdx="2" presStyleCnt="16"/>
      <dgm:spPr/>
    </dgm:pt>
    <dgm:pt modelId="{7D6AB12D-4402-445E-9CF2-1A159C9AAEDC}" type="pres">
      <dgm:prSet presAssocID="{27AD3434-5DE7-425A-99A2-BEED662C2AB3}" presName="image2" presStyleCnt="0"/>
      <dgm:spPr/>
    </dgm:pt>
    <dgm:pt modelId="{ACFFF56D-03CF-48CC-8837-1F7EC923F8F5}" type="pres">
      <dgm:prSet presAssocID="{27AD3434-5DE7-425A-99A2-BEED662C2AB3}" presName="imageRepeatNode" presStyleLbl="alignAcc1" presStyleIdx="1" presStyleCnt="8"/>
      <dgm:spPr/>
      <dgm:t>
        <a:bodyPr/>
        <a:lstStyle/>
        <a:p>
          <a:endParaRPr lang="en-US"/>
        </a:p>
      </dgm:t>
    </dgm:pt>
    <dgm:pt modelId="{1F61367E-4704-4CF1-A5FE-09CC47D031CC}" type="pres">
      <dgm:prSet presAssocID="{27AD3434-5DE7-425A-99A2-BEED662C2AB3}" presName="imageaccent2" presStyleCnt="0"/>
      <dgm:spPr/>
    </dgm:pt>
    <dgm:pt modelId="{F0B52242-5B38-4B07-95A7-C5C25C3E4149}" type="pres">
      <dgm:prSet presAssocID="{27AD3434-5DE7-425A-99A2-BEED662C2AB3}" presName="accentRepeatNode" presStyleLbl="solidAlignAcc1" presStyleIdx="3" presStyleCnt="16"/>
      <dgm:spPr/>
    </dgm:pt>
    <dgm:pt modelId="{6E59AC3A-A49F-4239-828B-CAD0EEDDDB49}" type="pres">
      <dgm:prSet presAssocID="{337B6551-4AD6-40EA-85AE-1B09A0D3ED8D}" presName="text3" presStyleCnt="0"/>
      <dgm:spPr/>
    </dgm:pt>
    <dgm:pt modelId="{7B03BA87-DDB0-458F-BA56-6A90A81817FB}" type="pres">
      <dgm:prSet presAssocID="{337B6551-4AD6-40EA-85AE-1B09A0D3ED8D}" presName="textRepeatNode" presStyleLbl="alignNode1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4CA251-3B1D-4530-9F10-77C824449201}" type="pres">
      <dgm:prSet presAssocID="{337B6551-4AD6-40EA-85AE-1B09A0D3ED8D}" presName="textaccent3" presStyleCnt="0"/>
      <dgm:spPr/>
    </dgm:pt>
    <dgm:pt modelId="{15EF2874-1137-4BE8-BD25-5F3188C37185}" type="pres">
      <dgm:prSet presAssocID="{337B6551-4AD6-40EA-85AE-1B09A0D3ED8D}" presName="accentRepeatNode" presStyleLbl="solidAlignAcc1" presStyleIdx="4" presStyleCnt="16"/>
      <dgm:spPr/>
    </dgm:pt>
    <dgm:pt modelId="{34261694-758D-46A1-88AA-960F41A1E449}" type="pres">
      <dgm:prSet presAssocID="{BDED0E76-F906-447A-8D1C-D757E57AB71A}" presName="image3" presStyleCnt="0"/>
      <dgm:spPr/>
    </dgm:pt>
    <dgm:pt modelId="{8AD0274A-A731-44BE-93ED-2F5F75DF1880}" type="pres">
      <dgm:prSet presAssocID="{BDED0E76-F906-447A-8D1C-D757E57AB71A}" presName="imageRepeatNode" presStyleLbl="alignAcc1" presStyleIdx="2" presStyleCnt="8"/>
      <dgm:spPr/>
      <dgm:t>
        <a:bodyPr/>
        <a:lstStyle/>
        <a:p>
          <a:endParaRPr lang="en-US"/>
        </a:p>
      </dgm:t>
    </dgm:pt>
    <dgm:pt modelId="{6C6412ED-1C4C-423F-AD24-DCE56BC2D009}" type="pres">
      <dgm:prSet presAssocID="{BDED0E76-F906-447A-8D1C-D757E57AB71A}" presName="imageaccent3" presStyleCnt="0"/>
      <dgm:spPr/>
    </dgm:pt>
    <dgm:pt modelId="{43D02C2C-21DA-4EE8-A899-4D8EEC6DF36F}" type="pres">
      <dgm:prSet presAssocID="{BDED0E76-F906-447A-8D1C-D757E57AB71A}" presName="accentRepeatNode" presStyleLbl="solidAlignAcc1" presStyleIdx="5" presStyleCnt="16"/>
      <dgm:spPr/>
    </dgm:pt>
    <dgm:pt modelId="{F8A43801-A868-4AD4-A3A1-F91B767B45CE}" type="pres">
      <dgm:prSet presAssocID="{6C329AC8-6077-4A63-AD27-116CF97543C6}" presName="text4" presStyleCnt="0"/>
      <dgm:spPr/>
    </dgm:pt>
    <dgm:pt modelId="{FC4E9FD3-03B7-4F01-A2BE-F322C3A34E72}" type="pres">
      <dgm:prSet presAssocID="{6C329AC8-6077-4A63-AD27-116CF97543C6}" presName="textRepeatNode" presStyleLbl="alignNode1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6A540E-10E9-46CB-9B0F-C1807004E766}" type="pres">
      <dgm:prSet presAssocID="{6C329AC8-6077-4A63-AD27-116CF97543C6}" presName="textaccent4" presStyleCnt="0"/>
      <dgm:spPr/>
    </dgm:pt>
    <dgm:pt modelId="{51378B34-758D-4F23-87AF-2D0F50860CE8}" type="pres">
      <dgm:prSet presAssocID="{6C329AC8-6077-4A63-AD27-116CF97543C6}" presName="accentRepeatNode" presStyleLbl="solidAlignAcc1" presStyleIdx="6" presStyleCnt="16"/>
      <dgm:spPr/>
    </dgm:pt>
    <dgm:pt modelId="{210A73AA-C09F-4F3E-88F2-95A9C0F07FE6}" type="pres">
      <dgm:prSet presAssocID="{E5181F80-AE6A-46C6-8F15-3112E88D5B64}" presName="image4" presStyleCnt="0"/>
      <dgm:spPr/>
    </dgm:pt>
    <dgm:pt modelId="{BEA968DE-8645-43D3-BAE6-D555D93DE7A5}" type="pres">
      <dgm:prSet presAssocID="{E5181F80-AE6A-46C6-8F15-3112E88D5B64}" presName="imageRepeatNode" presStyleLbl="alignAcc1" presStyleIdx="3" presStyleCnt="8"/>
      <dgm:spPr/>
      <dgm:t>
        <a:bodyPr/>
        <a:lstStyle/>
        <a:p>
          <a:endParaRPr lang="en-US"/>
        </a:p>
      </dgm:t>
    </dgm:pt>
    <dgm:pt modelId="{439A04BE-CDDB-4FF8-9D57-7B4E4FB9FAB4}" type="pres">
      <dgm:prSet presAssocID="{E5181F80-AE6A-46C6-8F15-3112E88D5B64}" presName="imageaccent4" presStyleCnt="0"/>
      <dgm:spPr/>
    </dgm:pt>
    <dgm:pt modelId="{9073ED7C-5E6A-4852-B407-5F3781DEA3A8}" type="pres">
      <dgm:prSet presAssocID="{E5181F80-AE6A-46C6-8F15-3112E88D5B64}" presName="accentRepeatNode" presStyleLbl="solidAlignAcc1" presStyleIdx="7" presStyleCnt="16"/>
      <dgm:spPr/>
    </dgm:pt>
    <dgm:pt modelId="{D398EE05-1B21-440D-BB15-ECCA97E6FB41}" type="pres">
      <dgm:prSet presAssocID="{A4F101DC-6A19-4ABE-8B0B-9C3C8D2FCC91}" presName="text5" presStyleCnt="0"/>
      <dgm:spPr/>
    </dgm:pt>
    <dgm:pt modelId="{F13E1DFF-0CF8-4B85-888A-807E74FB4A02}" type="pres">
      <dgm:prSet presAssocID="{A4F101DC-6A19-4ABE-8B0B-9C3C8D2FCC91}" presName="textRepeatNode" presStyleLbl="alignNode1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5973DA-28DB-4056-ABC0-42D6DAB08FA5}" type="pres">
      <dgm:prSet presAssocID="{A4F101DC-6A19-4ABE-8B0B-9C3C8D2FCC91}" presName="textaccent5" presStyleCnt="0"/>
      <dgm:spPr/>
    </dgm:pt>
    <dgm:pt modelId="{19911690-ACBD-48C4-95D5-A67C65EB9F90}" type="pres">
      <dgm:prSet presAssocID="{A4F101DC-6A19-4ABE-8B0B-9C3C8D2FCC91}" presName="accentRepeatNode" presStyleLbl="solidAlignAcc1" presStyleIdx="8" presStyleCnt="16"/>
      <dgm:spPr/>
    </dgm:pt>
    <dgm:pt modelId="{0BB7D945-F115-4B73-B97E-600C61242DAC}" type="pres">
      <dgm:prSet presAssocID="{438F920E-BF54-4DBB-839D-37099988AF3B}" presName="image5" presStyleCnt="0"/>
      <dgm:spPr/>
    </dgm:pt>
    <dgm:pt modelId="{6D777C68-C0EA-4B06-8025-9EC0203D7755}" type="pres">
      <dgm:prSet presAssocID="{438F920E-BF54-4DBB-839D-37099988AF3B}" presName="imageRepeatNode" presStyleLbl="alignAcc1" presStyleIdx="4" presStyleCnt="8"/>
      <dgm:spPr/>
      <dgm:t>
        <a:bodyPr/>
        <a:lstStyle/>
        <a:p>
          <a:endParaRPr lang="en-US"/>
        </a:p>
      </dgm:t>
    </dgm:pt>
    <dgm:pt modelId="{19F1AFD3-62C5-4BA6-9426-4BD635170906}" type="pres">
      <dgm:prSet presAssocID="{438F920E-BF54-4DBB-839D-37099988AF3B}" presName="imageaccent5" presStyleCnt="0"/>
      <dgm:spPr/>
    </dgm:pt>
    <dgm:pt modelId="{AA8480DB-EE83-4518-B336-4CE86FB10D52}" type="pres">
      <dgm:prSet presAssocID="{438F920E-BF54-4DBB-839D-37099988AF3B}" presName="accentRepeatNode" presStyleLbl="solidAlignAcc1" presStyleIdx="9" presStyleCnt="16"/>
      <dgm:spPr/>
    </dgm:pt>
    <dgm:pt modelId="{0B561FA4-DBCF-4605-8989-E264489442ED}" type="pres">
      <dgm:prSet presAssocID="{A8D8C4DB-C8DE-408A-A90A-D0686DDED018}" presName="text6" presStyleCnt="0"/>
      <dgm:spPr/>
    </dgm:pt>
    <dgm:pt modelId="{905FDE44-91F7-417B-915C-A3D00E720BC0}" type="pres">
      <dgm:prSet presAssocID="{A8D8C4DB-C8DE-408A-A90A-D0686DDED018}" presName="textRepeatNode" presStyleLbl="alignNode1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0B5F99-D3E8-48CD-A207-53062252FBD4}" type="pres">
      <dgm:prSet presAssocID="{A8D8C4DB-C8DE-408A-A90A-D0686DDED018}" presName="textaccent6" presStyleCnt="0"/>
      <dgm:spPr/>
    </dgm:pt>
    <dgm:pt modelId="{4D4E2A7A-D90C-4451-96E3-F018856A4AC8}" type="pres">
      <dgm:prSet presAssocID="{A8D8C4DB-C8DE-408A-A90A-D0686DDED018}" presName="accentRepeatNode" presStyleLbl="solidAlignAcc1" presStyleIdx="10" presStyleCnt="16"/>
      <dgm:spPr/>
    </dgm:pt>
    <dgm:pt modelId="{AA078856-A476-4799-95DE-1AC6940C4721}" type="pres">
      <dgm:prSet presAssocID="{F1299DB3-8065-4672-A5ED-EA9E1F94D10D}" presName="image6" presStyleCnt="0"/>
      <dgm:spPr/>
    </dgm:pt>
    <dgm:pt modelId="{7CC573CF-6005-4D18-B224-7B792FFD6CA6}" type="pres">
      <dgm:prSet presAssocID="{F1299DB3-8065-4672-A5ED-EA9E1F94D10D}" presName="imageRepeatNode" presStyleLbl="alignAcc1" presStyleIdx="5" presStyleCnt="8"/>
      <dgm:spPr/>
      <dgm:t>
        <a:bodyPr/>
        <a:lstStyle/>
        <a:p>
          <a:endParaRPr lang="en-US"/>
        </a:p>
      </dgm:t>
    </dgm:pt>
    <dgm:pt modelId="{3F68BE82-069F-47C8-93A0-56BFD2D8FDAA}" type="pres">
      <dgm:prSet presAssocID="{F1299DB3-8065-4672-A5ED-EA9E1F94D10D}" presName="imageaccent6" presStyleCnt="0"/>
      <dgm:spPr/>
    </dgm:pt>
    <dgm:pt modelId="{F3EEBE2B-1CEA-4CE1-A7A7-3ED2B7B33078}" type="pres">
      <dgm:prSet presAssocID="{F1299DB3-8065-4672-A5ED-EA9E1F94D10D}" presName="accentRepeatNode" presStyleLbl="solidAlignAcc1" presStyleIdx="11" presStyleCnt="16"/>
      <dgm:spPr/>
    </dgm:pt>
    <dgm:pt modelId="{58B16AFB-F7A9-454D-864F-78B7BCECD72F}" type="pres">
      <dgm:prSet presAssocID="{0737F7E3-CAE2-420C-B14A-27203F55887C}" presName="text7" presStyleCnt="0"/>
      <dgm:spPr/>
    </dgm:pt>
    <dgm:pt modelId="{AE1D20ED-AB94-4E74-8D6B-3A575C4C86A8}" type="pres">
      <dgm:prSet presAssocID="{0737F7E3-CAE2-420C-B14A-27203F55887C}" presName="textRepeatNode" presStyleLbl="alignNode1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76C357-208E-4AAE-81B0-4653AA1AC9AF}" type="pres">
      <dgm:prSet presAssocID="{0737F7E3-CAE2-420C-B14A-27203F55887C}" presName="textaccent7" presStyleCnt="0"/>
      <dgm:spPr/>
    </dgm:pt>
    <dgm:pt modelId="{D4C06A57-2E6F-4682-9B2D-C0B8C5CCB837}" type="pres">
      <dgm:prSet presAssocID="{0737F7E3-CAE2-420C-B14A-27203F55887C}" presName="accentRepeatNode" presStyleLbl="solidAlignAcc1" presStyleIdx="12" presStyleCnt="16"/>
      <dgm:spPr/>
    </dgm:pt>
    <dgm:pt modelId="{63495EB0-FFD8-4E81-B914-6F8A068DFEC6}" type="pres">
      <dgm:prSet presAssocID="{53F135B2-F7B8-4F74-885A-A8112349C1C9}" presName="image7" presStyleCnt="0"/>
      <dgm:spPr/>
    </dgm:pt>
    <dgm:pt modelId="{F79AA260-BF00-4295-AB41-BBA5A747B2BB}" type="pres">
      <dgm:prSet presAssocID="{53F135B2-F7B8-4F74-885A-A8112349C1C9}" presName="imageRepeatNode" presStyleLbl="alignAcc1" presStyleIdx="6" presStyleCnt="8"/>
      <dgm:spPr/>
      <dgm:t>
        <a:bodyPr/>
        <a:lstStyle/>
        <a:p>
          <a:endParaRPr lang="en-US"/>
        </a:p>
      </dgm:t>
    </dgm:pt>
    <dgm:pt modelId="{EBB54353-A96A-4D61-9915-27CB267840A5}" type="pres">
      <dgm:prSet presAssocID="{53F135B2-F7B8-4F74-885A-A8112349C1C9}" presName="imageaccent7" presStyleCnt="0"/>
      <dgm:spPr/>
    </dgm:pt>
    <dgm:pt modelId="{59007783-40C2-46B0-A238-08A55CEB5696}" type="pres">
      <dgm:prSet presAssocID="{53F135B2-F7B8-4F74-885A-A8112349C1C9}" presName="accentRepeatNode" presStyleLbl="solidAlignAcc1" presStyleIdx="13" presStyleCnt="16"/>
      <dgm:spPr/>
    </dgm:pt>
    <dgm:pt modelId="{49B7FA31-476B-49AC-913B-01E020C4C7BA}" type="pres">
      <dgm:prSet presAssocID="{CEB8744B-5645-46A2-B1C8-8139E22B34DC}" presName="text8" presStyleCnt="0"/>
      <dgm:spPr/>
    </dgm:pt>
    <dgm:pt modelId="{273891D6-D65D-4F8E-9C8F-1E9A9BEE4B72}" type="pres">
      <dgm:prSet presAssocID="{CEB8744B-5645-46A2-B1C8-8139E22B34DC}" presName="textRepeatNode" presStyleLbl="alignNode1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A5369E-161B-4593-994A-6CCB8404DEB5}" type="pres">
      <dgm:prSet presAssocID="{CEB8744B-5645-46A2-B1C8-8139E22B34DC}" presName="textaccent8" presStyleCnt="0"/>
      <dgm:spPr/>
    </dgm:pt>
    <dgm:pt modelId="{1A3CD37A-0838-4854-9667-97D702A404DE}" type="pres">
      <dgm:prSet presAssocID="{CEB8744B-5645-46A2-B1C8-8139E22B34DC}" presName="accentRepeatNode" presStyleLbl="solidAlignAcc1" presStyleIdx="14" presStyleCnt="16"/>
      <dgm:spPr/>
    </dgm:pt>
    <dgm:pt modelId="{048D363B-C52A-4E99-B658-2696E8114484}" type="pres">
      <dgm:prSet presAssocID="{26649CBD-8987-4E0A-9998-E30E36C4751A}" presName="image8" presStyleCnt="0"/>
      <dgm:spPr/>
    </dgm:pt>
    <dgm:pt modelId="{FAB5EEE6-7C9D-4762-86D9-DE636B36F43B}" type="pres">
      <dgm:prSet presAssocID="{26649CBD-8987-4E0A-9998-E30E36C4751A}" presName="imageRepeatNode" presStyleLbl="alignAcc1" presStyleIdx="7" presStyleCnt="8"/>
      <dgm:spPr/>
      <dgm:t>
        <a:bodyPr/>
        <a:lstStyle/>
        <a:p>
          <a:endParaRPr lang="en-US"/>
        </a:p>
      </dgm:t>
    </dgm:pt>
    <dgm:pt modelId="{646216DC-2AF7-44E4-A704-D475D1EB8138}" type="pres">
      <dgm:prSet presAssocID="{26649CBD-8987-4E0A-9998-E30E36C4751A}" presName="imageaccent8" presStyleCnt="0"/>
      <dgm:spPr/>
    </dgm:pt>
    <dgm:pt modelId="{4D978FA9-DAC6-4048-8A92-D829A29DC3A3}" type="pres">
      <dgm:prSet presAssocID="{26649CBD-8987-4E0A-9998-E30E36C4751A}" presName="accentRepeatNode" presStyleLbl="solidAlignAcc1" presStyleIdx="15" presStyleCnt="16"/>
      <dgm:spPr/>
    </dgm:pt>
  </dgm:ptLst>
  <dgm:cxnLst>
    <dgm:cxn modelId="{6560B413-3E54-4E6D-A4E4-C82BCAD30C80}" type="presOf" srcId="{53F135B2-F7B8-4F74-885A-A8112349C1C9}" destId="{F79AA260-BF00-4295-AB41-BBA5A747B2BB}" srcOrd="0" destOrd="0" presId="urn:microsoft.com/office/officeart/2008/layout/HexagonCluster"/>
    <dgm:cxn modelId="{8C57E7A2-DFA6-4585-B2A5-FD4D5EDB441F}" type="presOf" srcId="{438F920E-BF54-4DBB-839D-37099988AF3B}" destId="{6D777C68-C0EA-4B06-8025-9EC0203D7755}" srcOrd="0" destOrd="0" presId="urn:microsoft.com/office/officeart/2008/layout/HexagonCluster"/>
    <dgm:cxn modelId="{B865B662-DC85-4D02-BE5D-F62C51AB575E}" type="presOf" srcId="{E5181F80-AE6A-46C6-8F15-3112E88D5B64}" destId="{BEA968DE-8645-43D3-BAE6-D555D93DE7A5}" srcOrd="0" destOrd="0" presId="urn:microsoft.com/office/officeart/2008/layout/HexagonCluster"/>
    <dgm:cxn modelId="{484EE7CD-FB13-484A-B50D-15403A9E27F4}" type="presOf" srcId="{26649CBD-8987-4E0A-9998-E30E36C4751A}" destId="{FAB5EEE6-7C9D-4762-86D9-DE636B36F43B}" srcOrd="0" destOrd="0" presId="urn:microsoft.com/office/officeart/2008/layout/HexagonCluster"/>
    <dgm:cxn modelId="{0110E3C4-E0AC-483A-94A0-0556F0F1F9A0}" type="presOf" srcId="{A8D8C4DB-C8DE-408A-A90A-D0686DDED018}" destId="{905FDE44-91F7-417B-915C-A3D00E720BC0}" srcOrd="0" destOrd="0" presId="urn:microsoft.com/office/officeart/2008/layout/HexagonCluster"/>
    <dgm:cxn modelId="{B143B551-99B1-4699-8B6C-3D1DA1471C5B}" srcId="{18DD7BF7-19B9-4F23-9BF7-0851A8379AC3}" destId="{337B6551-4AD6-40EA-85AE-1B09A0D3ED8D}" srcOrd="2" destOrd="0" parTransId="{31C1786D-2133-4B51-A8C4-AD3DB2F309B0}" sibTransId="{BDED0E76-F906-447A-8D1C-D757E57AB71A}"/>
    <dgm:cxn modelId="{B81AB8AE-C3CC-404A-ACA2-E5338162B1B9}" srcId="{18DD7BF7-19B9-4F23-9BF7-0851A8379AC3}" destId="{0737F7E3-CAE2-420C-B14A-27203F55887C}" srcOrd="6" destOrd="0" parTransId="{E6BF9705-78D9-4626-8867-EA3BB9325F23}" sibTransId="{53F135B2-F7B8-4F74-885A-A8112349C1C9}"/>
    <dgm:cxn modelId="{A68E6081-288B-476F-A674-CD9585F6F534}" srcId="{18DD7BF7-19B9-4F23-9BF7-0851A8379AC3}" destId="{CEB8744B-5645-46A2-B1C8-8139E22B34DC}" srcOrd="7" destOrd="0" parTransId="{86A78889-78AE-472C-B625-BEE330AADF97}" sibTransId="{26649CBD-8987-4E0A-9998-E30E36C4751A}"/>
    <dgm:cxn modelId="{5795FDB3-AF00-4233-8270-5BC124122126}" srcId="{18DD7BF7-19B9-4F23-9BF7-0851A8379AC3}" destId="{FA68939B-6847-4FAA-A3C8-9C47284591DF}" srcOrd="1" destOrd="0" parTransId="{07C07194-1662-4CAC-8A2F-F4CD8F4621E7}" sibTransId="{27AD3434-5DE7-425A-99A2-BEED662C2AB3}"/>
    <dgm:cxn modelId="{7411D89B-1CF6-4508-9AB0-05DA5548B61E}" type="presOf" srcId="{FA68939B-6847-4FAA-A3C8-9C47284591DF}" destId="{5EF9C22C-FF3F-4347-832D-E01E27E454DE}" srcOrd="0" destOrd="0" presId="urn:microsoft.com/office/officeart/2008/layout/HexagonCluster"/>
    <dgm:cxn modelId="{90165713-6F0F-4C8E-A54B-F2AEDBBE80F7}" type="presOf" srcId="{F1299DB3-8065-4672-A5ED-EA9E1F94D10D}" destId="{7CC573CF-6005-4D18-B224-7B792FFD6CA6}" srcOrd="0" destOrd="0" presId="urn:microsoft.com/office/officeart/2008/layout/HexagonCluster"/>
    <dgm:cxn modelId="{E0B17370-E737-43EC-B122-461FD352A38B}" type="presOf" srcId="{A4F101DC-6A19-4ABE-8B0B-9C3C8D2FCC91}" destId="{F13E1DFF-0CF8-4B85-888A-807E74FB4A02}" srcOrd="0" destOrd="0" presId="urn:microsoft.com/office/officeart/2008/layout/HexagonCluster"/>
    <dgm:cxn modelId="{A23A830B-D8EC-485C-B6ED-EB8D8CAA0998}" srcId="{18DD7BF7-19B9-4F23-9BF7-0851A8379AC3}" destId="{A8D8C4DB-C8DE-408A-A90A-D0686DDED018}" srcOrd="5" destOrd="0" parTransId="{3784856B-120E-4953-A9DD-6F25435247B9}" sibTransId="{F1299DB3-8065-4672-A5ED-EA9E1F94D10D}"/>
    <dgm:cxn modelId="{A3099B09-D51F-47AD-980C-3D259CD6F69B}" type="presOf" srcId="{27AD3434-5DE7-425A-99A2-BEED662C2AB3}" destId="{ACFFF56D-03CF-48CC-8837-1F7EC923F8F5}" srcOrd="0" destOrd="0" presId="urn:microsoft.com/office/officeart/2008/layout/HexagonCluster"/>
    <dgm:cxn modelId="{98D53C57-2E9F-4267-9223-11661B1930FB}" type="presOf" srcId="{53130696-C1DB-4CCA-B785-185DE1EE5067}" destId="{EAFBB606-46B1-41CD-8312-B21CB4D9DD99}" srcOrd="0" destOrd="0" presId="urn:microsoft.com/office/officeart/2008/layout/HexagonCluster"/>
    <dgm:cxn modelId="{2563F274-9586-483B-B704-75B60D66FC89}" type="presOf" srcId="{6C329AC8-6077-4A63-AD27-116CF97543C6}" destId="{FC4E9FD3-03B7-4F01-A2BE-F322C3A34E72}" srcOrd="0" destOrd="0" presId="urn:microsoft.com/office/officeart/2008/layout/HexagonCluster"/>
    <dgm:cxn modelId="{95FC257C-29A9-41A5-BEC2-3E81674D6EFA}" type="presOf" srcId="{0737F7E3-CAE2-420C-B14A-27203F55887C}" destId="{AE1D20ED-AB94-4E74-8D6B-3A575C4C86A8}" srcOrd="0" destOrd="0" presId="urn:microsoft.com/office/officeart/2008/layout/HexagonCluster"/>
    <dgm:cxn modelId="{16D04442-3F70-47D0-B3C7-8B07A39B9777}" type="presOf" srcId="{18DD7BF7-19B9-4F23-9BF7-0851A8379AC3}" destId="{505DEEFF-351D-4AD9-8567-125CC9A430BC}" srcOrd="0" destOrd="0" presId="urn:microsoft.com/office/officeart/2008/layout/HexagonCluster"/>
    <dgm:cxn modelId="{51F2C6C6-DC65-4F42-BEA5-06D2EE7B9448}" type="presOf" srcId="{BDED0E76-F906-447A-8D1C-D757E57AB71A}" destId="{8AD0274A-A731-44BE-93ED-2F5F75DF1880}" srcOrd="0" destOrd="0" presId="urn:microsoft.com/office/officeart/2008/layout/HexagonCluster"/>
    <dgm:cxn modelId="{DA7CC026-1067-4AE0-8524-089D4A15A133}" type="presOf" srcId="{337B6551-4AD6-40EA-85AE-1B09A0D3ED8D}" destId="{7B03BA87-DDB0-458F-BA56-6A90A81817FB}" srcOrd="0" destOrd="0" presId="urn:microsoft.com/office/officeart/2008/layout/HexagonCluster"/>
    <dgm:cxn modelId="{8CA5596D-7778-4EC8-9792-6F7FF1C465F3}" srcId="{18DD7BF7-19B9-4F23-9BF7-0851A8379AC3}" destId="{53130696-C1DB-4CCA-B785-185DE1EE5067}" srcOrd="0" destOrd="0" parTransId="{AE96C75D-9FCE-4CE6-A308-FC95BFBD1ED9}" sibTransId="{15723E7A-1ED5-4E74-8B53-72FBC50F39D4}"/>
    <dgm:cxn modelId="{ACD728C3-4306-4CC4-B062-4C30408AF3A6}" srcId="{18DD7BF7-19B9-4F23-9BF7-0851A8379AC3}" destId="{A4F101DC-6A19-4ABE-8B0B-9C3C8D2FCC91}" srcOrd="4" destOrd="0" parTransId="{3B451A68-6BFC-4E3A-B430-D26D3FFED906}" sibTransId="{438F920E-BF54-4DBB-839D-37099988AF3B}"/>
    <dgm:cxn modelId="{80866D88-ABB4-42D0-A4D8-A543BE58622D}" type="presOf" srcId="{CEB8744B-5645-46A2-B1C8-8139E22B34DC}" destId="{273891D6-D65D-4F8E-9C8F-1E9A9BEE4B72}" srcOrd="0" destOrd="0" presId="urn:microsoft.com/office/officeart/2008/layout/HexagonCluster"/>
    <dgm:cxn modelId="{333756FC-5D59-447D-A932-34A2FE2C60D1}" srcId="{18DD7BF7-19B9-4F23-9BF7-0851A8379AC3}" destId="{6C329AC8-6077-4A63-AD27-116CF97543C6}" srcOrd="3" destOrd="0" parTransId="{00CDEBB9-2CE9-44D8-92B1-1F4A0AA44EF9}" sibTransId="{E5181F80-AE6A-46C6-8F15-3112E88D5B64}"/>
    <dgm:cxn modelId="{CEFB471C-90C1-46CE-8522-B3E8DE477A16}" type="presOf" srcId="{15723E7A-1ED5-4E74-8B53-72FBC50F39D4}" destId="{634A3C0A-68C0-4F29-85EC-3762DBFD5C84}" srcOrd="0" destOrd="0" presId="urn:microsoft.com/office/officeart/2008/layout/HexagonCluster"/>
    <dgm:cxn modelId="{8856CD5A-3798-4E47-BD14-398B838AD691}" type="presParOf" srcId="{505DEEFF-351D-4AD9-8567-125CC9A430BC}" destId="{DC97E1A2-3120-41E5-9DF6-C7BEF6D22842}" srcOrd="0" destOrd="0" presId="urn:microsoft.com/office/officeart/2008/layout/HexagonCluster"/>
    <dgm:cxn modelId="{7A823849-A4D1-4AFC-B118-2D3977BCF9AD}" type="presParOf" srcId="{DC97E1A2-3120-41E5-9DF6-C7BEF6D22842}" destId="{EAFBB606-46B1-41CD-8312-B21CB4D9DD99}" srcOrd="0" destOrd="0" presId="urn:microsoft.com/office/officeart/2008/layout/HexagonCluster"/>
    <dgm:cxn modelId="{6D679D53-706B-45CF-9482-EC3240BE8D9E}" type="presParOf" srcId="{505DEEFF-351D-4AD9-8567-125CC9A430BC}" destId="{90ACEDCF-186E-4F95-BACB-76BDF168DFE9}" srcOrd="1" destOrd="0" presId="urn:microsoft.com/office/officeart/2008/layout/HexagonCluster"/>
    <dgm:cxn modelId="{E86BE30C-B9BD-4EE7-812E-05E381E7C76D}" type="presParOf" srcId="{90ACEDCF-186E-4F95-BACB-76BDF168DFE9}" destId="{DE239EC3-BE9B-4C94-9B6E-44F8BBDEFFF5}" srcOrd="0" destOrd="0" presId="urn:microsoft.com/office/officeart/2008/layout/HexagonCluster"/>
    <dgm:cxn modelId="{E0442602-A0B6-44A9-8B60-98B8C4F6B4C1}" type="presParOf" srcId="{505DEEFF-351D-4AD9-8567-125CC9A430BC}" destId="{FD25DCD1-BAA1-47EE-8394-EDE247AE5237}" srcOrd="2" destOrd="0" presId="urn:microsoft.com/office/officeart/2008/layout/HexagonCluster"/>
    <dgm:cxn modelId="{4F6213BC-9F9D-44BC-AFC4-5AA54A81BD16}" type="presParOf" srcId="{FD25DCD1-BAA1-47EE-8394-EDE247AE5237}" destId="{634A3C0A-68C0-4F29-85EC-3762DBFD5C84}" srcOrd="0" destOrd="0" presId="urn:microsoft.com/office/officeart/2008/layout/HexagonCluster"/>
    <dgm:cxn modelId="{811E05F6-30C5-47FC-8730-03E3D4D9698E}" type="presParOf" srcId="{505DEEFF-351D-4AD9-8567-125CC9A430BC}" destId="{74E9E6F1-6698-4FEB-923B-36E800A05883}" srcOrd="3" destOrd="0" presId="urn:microsoft.com/office/officeart/2008/layout/HexagonCluster"/>
    <dgm:cxn modelId="{50A56B4E-EF25-46ED-AB70-FCCA114C2442}" type="presParOf" srcId="{74E9E6F1-6698-4FEB-923B-36E800A05883}" destId="{E93C2FB6-3BAA-4D0B-82D7-39496D14CF3C}" srcOrd="0" destOrd="0" presId="urn:microsoft.com/office/officeart/2008/layout/HexagonCluster"/>
    <dgm:cxn modelId="{417AE741-35DC-4BEF-96EC-574C1FB5BDDE}" type="presParOf" srcId="{505DEEFF-351D-4AD9-8567-125CC9A430BC}" destId="{06144E27-579D-4480-91A0-96BF72322676}" srcOrd="4" destOrd="0" presId="urn:microsoft.com/office/officeart/2008/layout/HexagonCluster"/>
    <dgm:cxn modelId="{2F4AE60D-C5FA-4A44-8008-A1151F0BBF95}" type="presParOf" srcId="{06144E27-579D-4480-91A0-96BF72322676}" destId="{5EF9C22C-FF3F-4347-832D-E01E27E454DE}" srcOrd="0" destOrd="0" presId="urn:microsoft.com/office/officeart/2008/layout/HexagonCluster"/>
    <dgm:cxn modelId="{50F16751-27EE-41FE-B572-F24326987A36}" type="presParOf" srcId="{505DEEFF-351D-4AD9-8567-125CC9A430BC}" destId="{71A9C1CD-2314-49E2-AC24-EA67E183D7E3}" srcOrd="5" destOrd="0" presId="urn:microsoft.com/office/officeart/2008/layout/HexagonCluster"/>
    <dgm:cxn modelId="{435DC76A-1CEC-4528-A545-E99E6281B499}" type="presParOf" srcId="{71A9C1CD-2314-49E2-AC24-EA67E183D7E3}" destId="{BE45FA06-9CE0-46C5-B4C9-40106EFBA29F}" srcOrd="0" destOrd="0" presId="urn:microsoft.com/office/officeart/2008/layout/HexagonCluster"/>
    <dgm:cxn modelId="{28C5E0D1-5F36-4AE6-B62A-BCEBCAE48BE9}" type="presParOf" srcId="{505DEEFF-351D-4AD9-8567-125CC9A430BC}" destId="{7D6AB12D-4402-445E-9CF2-1A159C9AAEDC}" srcOrd="6" destOrd="0" presId="urn:microsoft.com/office/officeart/2008/layout/HexagonCluster"/>
    <dgm:cxn modelId="{07DD8D80-29A5-4130-B0D4-9DFD6B2350B0}" type="presParOf" srcId="{7D6AB12D-4402-445E-9CF2-1A159C9AAEDC}" destId="{ACFFF56D-03CF-48CC-8837-1F7EC923F8F5}" srcOrd="0" destOrd="0" presId="urn:microsoft.com/office/officeart/2008/layout/HexagonCluster"/>
    <dgm:cxn modelId="{C83759BA-A63F-4DC6-AE47-63ACD52428A4}" type="presParOf" srcId="{505DEEFF-351D-4AD9-8567-125CC9A430BC}" destId="{1F61367E-4704-4CF1-A5FE-09CC47D031CC}" srcOrd="7" destOrd="0" presId="urn:microsoft.com/office/officeart/2008/layout/HexagonCluster"/>
    <dgm:cxn modelId="{A4A471CD-2708-4317-B566-FB96F408E663}" type="presParOf" srcId="{1F61367E-4704-4CF1-A5FE-09CC47D031CC}" destId="{F0B52242-5B38-4B07-95A7-C5C25C3E4149}" srcOrd="0" destOrd="0" presId="urn:microsoft.com/office/officeart/2008/layout/HexagonCluster"/>
    <dgm:cxn modelId="{8EB36B11-CDFB-4B93-969B-B69ADCCD86A0}" type="presParOf" srcId="{505DEEFF-351D-4AD9-8567-125CC9A430BC}" destId="{6E59AC3A-A49F-4239-828B-CAD0EEDDDB49}" srcOrd="8" destOrd="0" presId="urn:microsoft.com/office/officeart/2008/layout/HexagonCluster"/>
    <dgm:cxn modelId="{C75463CA-5657-4A6F-8634-956A80D7DF8A}" type="presParOf" srcId="{6E59AC3A-A49F-4239-828B-CAD0EEDDDB49}" destId="{7B03BA87-DDB0-458F-BA56-6A90A81817FB}" srcOrd="0" destOrd="0" presId="urn:microsoft.com/office/officeart/2008/layout/HexagonCluster"/>
    <dgm:cxn modelId="{09237473-13FA-468C-AB73-871D87899B4C}" type="presParOf" srcId="{505DEEFF-351D-4AD9-8567-125CC9A430BC}" destId="{F84CA251-3B1D-4530-9F10-77C824449201}" srcOrd="9" destOrd="0" presId="urn:microsoft.com/office/officeart/2008/layout/HexagonCluster"/>
    <dgm:cxn modelId="{85AAB21A-D7A5-4FDD-90E5-AF80A5819118}" type="presParOf" srcId="{F84CA251-3B1D-4530-9F10-77C824449201}" destId="{15EF2874-1137-4BE8-BD25-5F3188C37185}" srcOrd="0" destOrd="0" presId="urn:microsoft.com/office/officeart/2008/layout/HexagonCluster"/>
    <dgm:cxn modelId="{BAAEFD8D-F649-478D-B02F-DB5A2A7292E1}" type="presParOf" srcId="{505DEEFF-351D-4AD9-8567-125CC9A430BC}" destId="{34261694-758D-46A1-88AA-960F41A1E449}" srcOrd="10" destOrd="0" presId="urn:microsoft.com/office/officeart/2008/layout/HexagonCluster"/>
    <dgm:cxn modelId="{EB6C95FD-EA85-4170-8764-C2328FE428DB}" type="presParOf" srcId="{34261694-758D-46A1-88AA-960F41A1E449}" destId="{8AD0274A-A731-44BE-93ED-2F5F75DF1880}" srcOrd="0" destOrd="0" presId="urn:microsoft.com/office/officeart/2008/layout/HexagonCluster"/>
    <dgm:cxn modelId="{02F0D621-51F6-4407-8FFB-ABEE03566883}" type="presParOf" srcId="{505DEEFF-351D-4AD9-8567-125CC9A430BC}" destId="{6C6412ED-1C4C-423F-AD24-DCE56BC2D009}" srcOrd="11" destOrd="0" presId="urn:microsoft.com/office/officeart/2008/layout/HexagonCluster"/>
    <dgm:cxn modelId="{991CFCC9-2B93-4B2A-B33D-BFE725616CA2}" type="presParOf" srcId="{6C6412ED-1C4C-423F-AD24-DCE56BC2D009}" destId="{43D02C2C-21DA-4EE8-A899-4D8EEC6DF36F}" srcOrd="0" destOrd="0" presId="urn:microsoft.com/office/officeart/2008/layout/HexagonCluster"/>
    <dgm:cxn modelId="{D4083AC6-2DA3-4906-9D0F-3BF8EBE4080B}" type="presParOf" srcId="{505DEEFF-351D-4AD9-8567-125CC9A430BC}" destId="{F8A43801-A868-4AD4-A3A1-F91B767B45CE}" srcOrd="12" destOrd="0" presId="urn:microsoft.com/office/officeart/2008/layout/HexagonCluster"/>
    <dgm:cxn modelId="{F64F60DB-D379-40E1-A562-07CC1F8C2538}" type="presParOf" srcId="{F8A43801-A868-4AD4-A3A1-F91B767B45CE}" destId="{FC4E9FD3-03B7-4F01-A2BE-F322C3A34E72}" srcOrd="0" destOrd="0" presId="urn:microsoft.com/office/officeart/2008/layout/HexagonCluster"/>
    <dgm:cxn modelId="{6E57F104-ABA8-49CC-A595-E38602DE8FD5}" type="presParOf" srcId="{505DEEFF-351D-4AD9-8567-125CC9A430BC}" destId="{A26A540E-10E9-46CB-9B0F-C1807004E766}" srcOrd="13" destOrd="0" presId="urn:microsoft.com/office/officeart/2008/layout/HexagonCluster"/>
    <dgm:cxn modelId="{EF4A4DE6-25CE-4DE9-AE5F-A9A9C09EFDA1}" type="presParOf" srcId="{A26A540E-10E9-46CB-9B0F-C1807004E766}" destId="{51378B34-758D-4F23-87AF-2D0F50860CE8}" srcOrd="0" destOrd="0" presId="urn:microsoft.com/office/officeart/2008/layout/HexagonCluster"/>
    <dgm:cxn modelId="{480F8E70-3475-49A0-9FAB-82DC9C19ED24}" type="presParOf" srcId="{505DEEFF-351D-4AD9-8567-125CC9A430BC}" destId="{210A73AA-C09F-4F3E-88F2-95A9C0F07FE6}" srcOrd="14" destOrd="0" presId="urn:microsoft.com/office/officeart/2008/layout/HexagonCluster"/>
    <dgm:cxn modelId="{07E46E83-57B5-46AF-84E0-7A49931A661D}" type="presParOf" srcId="{210A73AA-C09F-4F3E-88F2-95A9C0F07FE6}" destId="{BEA968DE-8645-43D3-BAE6-D555D93DE7A5}" srcOrd="0" destOrd="0" presId="urn:microsoft.com/office/officeart/2008/layout/HexagonCluster"/>
    <dgm:cxn modelId="{4404C2F6-ACC0-4519-9D43-96AB14CC41EF}" type="presParOf" srcId="{505DEEFF-351D-4AD9-8567-125CC9A430BC}" destId="{439A04BE-CDDB-4FF8-9D57-7B4E4FB9FAB4}" srcOrd="15" destOrd="0" presId="urn:microsoft.com/office/officeart/2008/layout/HexagonCluster"/>
    <dgm:cxn modelId="{55AA2DAC-0392-4DA9-BD30-A40C7EBA13F5}" type="presParOf" srcId="{439A04BE-CDDB-4FF8-9D57-7B4E4FB9FAB4}" destId="{9073ED7C-5E6A-4852-B407-5F3781DEA3A8}" srcOrd="0" destOrd="0" presId="urn:microsoft.com/office/officeart/2008/layout/HexagonCluster"/>
    <dgm:cxn modelId="{1D02C679-494D-424C-9E67-34953D0B882D}" type="presParOf" srcId="{505DEEFF-351D-4AD9-8567-125CC9A430BC}" destId="{D398EE05-1B21-440D-BB15-ECCA97E6FB41}" srcOrd="16" destOrd="0" presId="urn:microsoft.com/office/officeart/2008/layout/HexagonCluster"/>
    <dgm:cxn modelId="{16766515-5D78-4C4B-BCF4-63A4FC37646A}" type="presParOf" srcId="{D398EE05-1B21-440D-BB15-ECCA97E6FB41}" destId="{F13E1DFF-0CF8-4B85-888A-807E74FB4A02}" srcOrd="0" destOrd="0" presId="urn:microsoft.com/office/officeart/2008/layout/HexagonCluster"/>
    <dgm:cxn modelId="{BDF62073-6DF4-47DD-B011-BA4F6112DD5B}" type="presParOf" srcId="{505DEEFF-351D-4AD9-8567-125CC9A430BC}" destId="{485973DA-28DB-4056-ABC0-42D6DAB08FA5}" srcOrd="17" destOrd="0" presId="urn:microsoft.com/office/officeart/2008/layout/HexagonCluster"/>
    <dgm:cxn modelId="{B9CCD226-AF7A-4041-BD6B-2D88A360DEDE}" type="presParOf" srcId="{485973DA-28DB-4056-ABC0-42D6DAB08FA5}" destId="{19911690-ACBD-48C4-95D5-A67C65EB9F90}" srcOrd="0" destOrd="0" presId="urn:microsoft.com/office/officeart/2008/layout/HexagonCluster"/>
    <dgm:cxn modelId="{83FC6237-3374-454E-AE5A-AB2995265DBE}" type="presParOf" srcId="{505DEEFF-351D-4AD9-8567-125CC9A430BC}" destId="{0BB7D945-F115-4B73-B97E-600C61242DAC}" srcOrd="18" destOrd="0" presId="urn:microsoft.com/office/officeart/2008/layout/HexagonCluster"/>
    <dgm:cxn modelId="{0E660135-9B3B-4233-9A60-50DCEC473DC4}" type="presParOf" srcId="{0BB7D945-F115-4B73-B97E-600C61242DAC}" destId="{6D777C68-C0EA-4B06-8025-9EC0203D7755}" srcOrd="0" destOrd="0" presId="urn:microsoft.com/office/officeart/2008/layout/HexagonCluster"/>
    <dgm:cxn modelId="{D059045F-E6C3-42FA-AD2C-869BDF4A9C26}" type="presParOf" srcId="{505DEEFF-351D-4AD9-8567-125CC9A430BC}" destId="{19F1AFD3-62C5-4BA6-9426-4BD635170906}" srcOrd="19" destOrd="0" presId="urn:microsoft.com/office/officeart/2008/layout/HexagonCluster"/>
    <dgm:cxn modelId="{B9FF6A17-1185-42C8-B7CC-A15DCDCB400E}" type="presParOf" srcId="{19F1AFD3-62C5-4BA6-9426-4BD635170906}" destId="{AA8480DB-EE83-4518-B336-4CE86FB10D52}" srcOrd="0" destOrd="0" presId="urn:microsoft.com/office/officeart/2008/layout/HexagonCluster"/>
    <dgm:cxn modelId="{7128A0C7-6838-42AD-A98A-8015DE706909}" type="presParOf" srcId="{505DEEFF-351D-4AD9-8567-125CC9A430BC}" destId="{0B561FA4-DBCF-4605-8989-E264489442ED}" srcOrd="20" destOrd="0" presId="urn:microsoft.com/office/officeart/2008/layout/HexagonCluster"/>
    <dgm:cxn modelId="{0A5A044A-3977-408C-9DA4-7BDC08C58845}" type="presParOf" srcId="{0B561FA4-DBCF-4605-8989-E264489442ED}" destId="{905FDE44-91F7-417B-915C-A3D00E720BC0}" srcOrd="0" destOrd="0" presId="urn:microsoft.com/office/officeart/2008/layout/HexagonCluster"/>
    <dgm:cxn modelId="{0B0E64E3-F5C1-4C15-ABFB-4EBA070EEE7C}" type="presParOf" srcId="{505DEEFF-351D-4AD9-8567-125CC9A430BC}" destId="{880B5F99-D3E8-48CD-A207-53062252FBD4}" srcOrd="21" destOrd="0" presId="urn:microsoft.com/office/officeart/2008/layout/HexagonCluster"/>
    <dgm:cxn modelId="{207EA541-BEF2-405E-8FA2-D39D73B93D9F}" type="presParOf" srcId="{880B5F99-D3E8-48CD-A207-53062252FBD4}" destId="{4D4E2A7A-D90C-4451-96E3-F018856A4AC8}" srcOrd="0" destOrd="0" presId="urn:microsoft.com/office/officeart/2008/layout/HexagonCluster"/>
    <dgm:cxn modelId="{15856BC6-E27A-4918-88BA-70490323D709}" type="presParOf" srcId="{505DEEFF-351D-4AD9-8567-125CC9A430BC}" destId="{AA078856-A476-4799-95DE-1AC6940C4721}" srcOrd="22" destOrd="0" presId="urn:microsoft.com/office/officeart/2008/layout/HexagonCluster"/>
    <dgm:cxn modelId="{6C4C8004-82C7-43B8-835B-A4F802DCE87C}" type="presParOf" srcId="{AA078856-A476-4799-95DE-1AC6940C4721}" destId="{7CC573CF-6005-4D18-B224-7B792FFD6CA6}" srcOrd="0" destOrd="0" presId="urn:microsoft.com/office/officeart/2008/layout/HexagonCluster"/>
    <dgm:cxn modelId="{B690254E-53CB-417A-9BA0-1F8AD2A00932}" type="presParOf" srcId="{505DEEFF-351D-4AD9-8567-125CC9A430BC}" destId="{3F68BE82-069F-47C8-93A0-56BFD2D8FDAA}" srcOrd="23" destOrd="0" presId="urn:microsoft.com/office/officeart/2008/layout/HexagonCluster"/>
    <dgm:cxn modelId="{F91A32C1-5082-4C0E-B084-A01804BE294B}" type="presParOf" srcId="{3F68BE82-069F-47C8-93A0-56BFD2D8FDAA}" destId="{F3EEBE2B-1CEA-4CE1-A7A7-3ED2B7B33078}" srcOrd="0" destOrd="0" presId="urn:microsoft.com/office/officeart/2008/layout/HexagonCluster"/>
    <dgm:cxn modelId="{E68B10DC-EDB3-4459-931A-D652ABF84AFD}" type="presParOf" srcId="{505DEEFF-351D-4AD9-8567-125CC9A430BC}" destId="{58B16AFB-F7A9-454D-864F-78B7BCECD72F}" srcOrd="24" destOrd="0" presId="urn:microsoft.com/office/officeart/2008/layout/HexagonCluster"/>
    <dgm:cxn modelId="{37FA9609-C74C-457D-8C96-96FC14FBCB1A}" type="presParOf" srcId="{58B16AFB-F7A9-454D-864F-78B7BCECD72F}" destId="{AE1D20ED-AB94-4E74-8D6B-3A575C4C86A8}" srcOrd="0" destOrd="0" presId="urn:microsoft.com/office/officeart/2008/layout/HexagonCluster"/>
    <dgm:cxn modelId="{88AF9171-7636-4470-9635-EEB465FA152A}" type="presParOf" srcId="{505DEEFF-351D-4AD9-8567-125CC9A430BC}" destId="{4576C357-208E-4AAE-81B0-4653AA1AC9AF}" srcOrd="25" destOrd="0" presId="urn:microsoft.com/office/officeart/2008/layout/HexagonCluster"/>
    <dgm:cxn modelId="{2B2F20FD-E6E6-4504-BA64-994B69AE4D07}" type="presParOf" srcId="{4576C357-208E-4AAE-81B0-4653AA1AC9AF}" destId="{D4C06A57-2E6F-4682-9B2D-C0B8C5CCB837}" srcOrd="0" destOrd="0" presId="urn:microsoft.com/office/officeart/2008/layout/HexagonCluster"/>
    <dgm:cxn modelId="{3F9065BE-87BA-4CC7-8924-DFEE2A0039C8}" type="presParOf" srcId="{505DEEFF-351D-4AD9-8567-125CC9A430BC}" destId="{63495EB0-FFD8-4E81-B914-6F8A068DFEC6}" srcOrd="26" destOrd="0" presId="urn:microsoft.com/office/officeart/2008/layout/HexagonCluster"/>
    <dgm:cxn modelId="{745FE0B5-9187-4621-9AE2-151D768E07A0}" type="presParOf" srcId="{63495EB0-FFD8-4E81-B914-6F8A068DFEC6}" destId="{F79AA260-BF00-4295-AB41-BBA5A747B2BB}" srcOrd="0" destOrd="0" presId="urn:microsoft.com/office/officeart/2008/layout/HexagonCluster"/>
    <dgm:cxn modelId="{392F7DD6-BFAB-44C1-A320-427C7FDBD4BA}" type="presParOf" srcId="{505DEEFF-351D-4AD9-8567-125CC9A430BC}" destId="{EBB54353-A96A-4D61-9915-27CB267840A5}" srcOrd="27" destOrd="0" presId="urn:microsoft.com/office/officeart/2008/layout/HexagonCluster"/>
    <dgm:cxn modelId="{CA469656-7A4C-4E28-80BE-DD56AA13764B}" type="presParOf" srcId="{EBB54353-A96A-4D61-9915-27CB267840A5}" destId="{59007783-40C2-46B0-A238-08A55CEB5696}" srcOrd="0" destOrd="0" presId="urn:microsoft.com/office/officeart/2008/layout/HexagonCluster"/>
    <dgm:cxn modelId="{0BF9F2E6-38E6-427E-81A9-ACFDDF16997F}" type="presParOf" srcId="{505DEEFF-351D-4AD9-8567-125CC9A430BC}" destId="{49B7FA31-476B-49AC-913B-01E020C4C7BA}" srcOrd="28" destOrd="0" presId="urn:microsoft.com/office/officeart/2008/layout/HexagonCluster"/>
    <dgm:cxn modelId="{51E8F320-F607-449E-8402-6B063235A958}" type="presParOf" srcId="{49B7FA31-476B-49AC-913B-01E020C4C7BA}" destId="{273891D6-D65D-4F8E-9C8F-1E9A9BEE4B72}" srcOrd="0" destOrd="0" presId="urn:microsoft.com/office/officeart/2008/layout/HexagonCluster"/>
    <dgm:cxn modelId="{001B7114-E597-49D9-95D4-BA2C21DA3A05}" type="presParOf" srcId="{505DEEFF-351D-4AD9-8567-125CC9A430BC}" destId="{29A5369E-161B-4593-994A-6CCB8404DEB5}" srcOrd="29" destOrd="0" presId="urn:microsoft.com/office/officeart/2008/layout/HexagonCluster"/>
    <dgm:cxn modelId="{EF643887-D277-4D2B-901A-190112D7D8AF}" type="presParOf" srcId="{29A5369E-161B-4593-994A-6CCB8404DEB5}" destId="{1A3CD37A-0838-4854-9667-97D702A404DE}" srcOrd="0" destOrd="0" presId="urn:microsoft.com/office/officeart/2008/layout/HexagonCluster"/>
    <dgm:cxn modelId="{84E2E9F8-023A-4ABD-8DC7-D42DB42DA54B}" type="presParOf" srcId="{505DEEFF-351D-4AD9-8567-125CC9A430BC}" destId="{048D363B-C52A-4E99-B658-2696E8114484}" srcOrd="30" destOrd="0" presId="urn:microsoft.com/office/officeart/2008/layout/HexagonCluster"/>
    <dgm:cxn modelId="{30124573-5545-406D-B474-63082CD9194E}" type="presParOf" srcId="{048D363B-C52A-4E99-B658-2696E8114484}" destId="{FAB5EEE6-7C9D-4762-86D9-DE636B36F43B}" srcOrd="0" destOrd="0" presId="urn:microsoft.com/office/officeart/2008/layout/HexagonCluster"/>
    <dgm:cxn modelId="{DC80130B-CC17-43B0-9AE4-4A2DF2F5E8E0}" type="presParOf" srcId="{505DEEFF-351D-4AD9-8567-125CC9A430BC}" destId="{646216DC-2AF7-44E4-A704-D475D1EB8138}" srcOrd="31" destOrd="0" presId="urn:microsoft.com/office/officeart/2008/layout/HexagonCluster"/>
    <dgm:cxn modelId="{B68605DE-829A-432F-8612-0E1901A25773}" type="presParOf" srcId="{646216DC-2AF7-44E4-A704-D475D1EB8138}" destId="{4D978FA9-DAC6-4048-8A92-D829A29DC3A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5D0FD0-8627-48B3-873E-AB8931302A13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28EA92D-2F24-4514-9801-7CFCF514D983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smtClean="0"/>
            <a:t>Track Water Use</a:t>
          </a:r>
          <a:endParaRPr lang="en-US" dirty="0"/>
        </a:p>
      </dgm:t>
    </dgm:pt>
    <dgm:pt modelId="{767366A2-0CAD-4896-BE7D-4C9338AA0FBB}" type="parTrans" cxnId="{14544693-DFFA-4461-8A98-BB37D256CA8A}">
      <dgm:prSet/>
      <dgm:spPr/>
      <dgm:t>
        <a:bodyPr/>
        <a:lstStyle/>
        <a:p>
          <a:endParaRPr lang="en-US"/>
        </a:p>
      </dgm:t>
    </dgm:pt>
    <dgm:pt modelId="{5AF27A36-1053-43C5-B95A-E7FD0BCD78E8}" type="sibTrans" cxnId="{14544693-DFFA-4461-8A98-BB37D256CA8A}">
      <dgm:prSet/>
      <dgm:spPr/>
      <dgm:t>
        <a:bodyPr/>
        <a:lstStyle/>
        <a:p>
          <a:endParaRPr lang="en-US"/>
        </a:p>
      </dgm:t>
    </dgm:pt>
    <dgm:pt modelId="{C3C8BE5A-65F5-4101-955E-542D114EC204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Recommend Demands</a:t>
          </a:r>
          <a:endParaRPr lang="en-US" dirty="0"/>
        </a:p>
      </dgm:t>
    </dgm:pt>
    <dgm:pt modelId="{C9BA7730-2627-4725-A96E-08F0E66D0196}" type="parTrans" cxnId="{E1172982-E0A7-4D0E-9B04-CF62F078B77B}">
      <dgm:prSet/>
      <dgm:spPr/>
      <dgm:t>
        <a:bodyPr/>
        <a:lstStyle/>
        <a:p>
          <a:endParaRPr lang="en-US"/>
        </a:p>
      </dgm:t>
    </dgm:pt>
    <dgm:pt modelId="{D335414F-D376-4F9C-A703-C69764D70A0E}" type="sibTrans" cxnId="{E1172982-E0A7-4D0E-9B04-CF62F078B77B}">
      <dgm:prSet/>
      <dgm:spPr/>
      <dgm:t>
        <a:bodyPr/>
        <a:lstStyle/>
        <a:p>
          <a:endParaRPr lang="en-US"/>
        </a:p>
      </dgm:t>
    </dgm:pt>
    <dgm:pt modelId="{BAB436B2-4FE0-47E5-A612-4AB70343E8A2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smtClean="0"/>
            <a:t>Develop RWP</a:t>
          </a:r>
          <a:endParaRPr lang="en-US" dirty="0"/>
        </a:p>
      </dgm:t>
    </dgm:pt>
    <dgm:pt modelId="{C2B07879-1105-4F55-86C2-2AB1904CFDEE}" type="parTrans" cxnId="{76AEBE3D-E4E0-4822-8012-60F35DC164BA}">
      <dgm:prSet/>
      <dgm:spPr/>
      <dgm:t>
        <a:bodyPr/>
        <a:lstStyle/>
        <a:p>
          <a:endParaRPr lang="en-US"/>
        </a:p>
      </dgm:t>
    </dgm:pt>
    <dgm:pt modelId="{8DCE3521-445B-48A3-A1B8-F2A61F21F45C}" type="sibTrans" cxnId="{76AEBE3D-E4E0-4822-8012-60F35DC164BA}">
      <dgm:prSet/>
      <dgm:spPr/>
      <dgm:t>
        <a:bodyPr/>
        <a:lstStyle/>
        <a:p>
          <a:endParaRPr lang="en-US"/>
        </a:p>
      </dgm:t>
    </dgm:pt>
    <dgm:pt modelId="{8581DCAC-B51C-43D9-AF17-95DBD58725ED}" type="pres">
      <dgm:prSet presAssocID="{455D0FD0-8627-48B3-873E-AB8931302A13}" presName="compositeShape" presStyleCnt="0">
        <dgm:presLayoutVars>
          <dgm:chMax val="7"/>
          <dgm:dir/>
          <dgm:resizeHandles val="exact"/>
        </dgm:presLayoutVars>
      </dgm:prSet>
      <dgm:spPr/>
    </dgm:pt>
    <dgm:pt modelId="{DC600A05-4C6B-456A-8C5E-EC296CF863F7}" type="pres">
      <dgm:prSet presAssocID="{455D0FD0-8627-48B3-873E-AB8931302A13}" presName="wedge1" presStyleLbl="node1" presStyleIdx="0" presStyleCnt="3"/>
      <dgm:spPr/>
      <dgm:t>
        <a:bodyPr/>
        <a:lstStyle/>
        <a:p>
          <a:endParaRPr lang="en-US"/>
        </a:p>
      </dgm:t>
    </dgm:pt>
    <dgm:pt modelId="{CB417B0E-AF54-4521-8F46-419C1B0993D0}" type="pres">
      <dgm:prSet presAssocID="{455D0FD0-8627-48B3-873E-AB8931302A13}" presName="dummy1a" presStyleCnt="0"/>
      <dgm:spPr/>
    </dgm:pt>
    <dgm:pt modelId="{BE01C740-6D1F-4D7A-85D4-5D907C5252D8}" type="pres">
      <dgm:prSet presAssocID="{455D0FD0-8627-48B3-873E-AB8931302A13}" presName="dummy1b" presStyleCnt="0"/>
      <dgm:spPr/>
    </dgm:pt>
    <dgm:pt modelId="{A71A8B7E-4EA0-4085-914B-FEC2E43558E0}" type="pres">
      <dgm:prSet presAssocID="{455D0FD0-8627-48B3-873E-AB8931302A1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531058-BB63-4600-BCF5-CA862190B380}" type="pres">
      <dgm:prSet presAssocID="{455D0FD0-8627-48B3-873E-AB8931302A13}" presName="wedge2" presStyleLbl="node1" presStyleIdx="1" presStyleCnt="3"/>
      <dgm:spPr/>
      <dgm:t>
        <a:bodyPr/>
        <a:lstStyle/>
        <a:p>
          <a:endParaRPr lang="en-US"/>
        </a:p>
      </dgm:t>
    </dgm:pt>
    <dgm:pt modelId="{4E24B91C-D306-48B2-B63C-E0793227DB67}" type="pres">
      <dgm:prSet presAssocID="{455D0FD0-8627-48B3-873E-AB8931302A13}" presName="dummy2a" presStyleCnt="0"/>
      <dgm:spPr/>
    </dgm:pt>
    <dgm:pt modelId="{59521D12-6C61-4E62-BDF3-5ED30C599F9B}" type="pres">
      <dgm:prSet presAssocID="{455D0FD0-8627-48B3-873E-AB8931302A13}" presName="dummy2b" presStyleCnt="0"/>
      <dgm:spPr/>
    </dgm:pt>
    <dgm:pt modelId="{4EAD312B-8E9E-47B7-843F-D8CA5A8454D9}" type="pres">
      <dgm:prSet presAssocID="{455D0FD0-8627-48B3-873E-AB8931302A1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5CC64E-E091-43F0-8562-639EB8892D57}" type="pres">
      <dgm:prSet presAssocID="{455D0FD0-8627-48B3-873E-AB8931302A13}" presName="wedge3" presStyleLbl="node1" presStyleIdx="2" presStyleCnt="3"/>
      <dgm:spPr/>
      <dgm:t>
        <a:bodyPr/>
        <a:lstStyle/>
        <a:p>
          <a:endParaRPr lang="en-US"/>
        </a:p>
      </dgm:t>
    </dgm:pt>
    <dgm:pt modelId="{5017ED9D-4883-413E-9ED1-204B2E37BC62}" type="pres">
      <dgm:prSet presAssocID="{455D0FD0-8627-48B3-873E-AB8931302A13}" presName="dummy3a" presStyleCnt="0"/>
      <dgm:spPr/>
    </dgm:pt>
    <dgm:pt modelId="{4420972E-9605-4E33-86F5-32F138B79133}" type="pres">
      <dgm:prSet presAssocID="{455D0FD0-8627-48B3-873E-AB8931302A13}" presName="dummy3b" presStyleCnt="0"/>
      <dgm:spPr/>
    </dgm:pt>
    <dgm:pt modelId="{DC8C23EB-37C4-4B5B-B764-9F8AF387BD84}" type="pres">
      <dgm:prSet presAssocID="{455D0FD0-8627-48B3-873E-AB8931302A1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3C035F-8553-46EC-AF5B-BF688E638EED}" type="pres">
      <dgm:prSet presAssocID="{5AF27A36-1053-43C5-B95A-E7FD0BCD78E8}" presName="arrowWedge1" presStyleLbl="fgSibTrans2D1" presStyleIdx="0" presStyleCnt="3"/>
      <dgm:spPr>
        <a:solidFill>
          <a:schemeClr val="tx1">
            <a:lumMod val="85000"/>
            <a:lumOff val="15000"/>
          </a:schemeClr>
        </a:solidFill>
      </dgm:spPr>
    </dgm:pt>
    <dgm:pt modelId="{DF092B90-6EA0-4054-BEC1-51A123B247B7}" type="pres">
      <dgm:prSet presAssocID="{D335414F-D376-4F9C-A703-C69764D70A0E}" presName="arrowWedge2" presStyleLbl="fgSibTrans2D1" presStyleIdx="1" presStyleCnt="3"/>
      <dgm:spPr>
        <a:solidFill>
          <a:schemeClr val="tx1">
            <a:lumMod val="85000"/>
            <a:lumOff val="15000"/>
          </a:schemeClr>
        </a:solidFill>
      </dgm:spPr>
    </dgm:pt>
    <dgm:pt modelId="{B14157F3-8656-49A7-BA4A-4D1FDF69C13E}" type="pres">
      <dgm:prSet presAssocID="{8DCE3521-445B-48A3-A1B8-F2A61F21F45C}" presName="arrowWedge3" presStyleLbl="fgSibTrans2D1" presStyleIdx="2" presStyleCnt="3"/>
      <dgm:spPr>
        <a:solidFill>
          <a:schemeClr val="tx1">
            <a:lumMod val="85000"/>
            <a:lumOff val="15000"/>
          </a:schemeClr>
        </a:solidFill>
      </dgm:spPr>
    </dgm:pt>
  </dgm:ptLst>
  <dgm:cxnLst>
    <dgm:cxn modelId="{14544693-DFFA-4461-8A98-BB37D256CA8A}" srcId="{455D0FD0-8627-48B3-873E-AB8931302A13}" destId="{528EA92D-2F24-4514-9801-7CFCF514D983}" srcOrd="0" destOrd="0" parTransId="{767366A2-0CAD-4896-BE7D-4C9338AA0FBB}" sibTransId="{5AF27A36-1053-43C5-B95A-E7FD0BCD78E8}"/>
    <dgm:cxn modelId="{65B13024-E517-43F3-9617-F18CA66D504B}" type="presOf" srcId="{BAB436B2-4FE0-47E5-A612-4AB70343E8A2}" destId="{DC8C23EB-37C4-4B5B-B764-9F8AF387BD84}" srcOrd="1" destOrd="0" presId="urn:microsoft.com/office/officeart/2005/8/layout/cycle8"/>
    <dgm:cxn modelId="{169E2971-8CB3-4FFD-905A-612D9938A809}" type="presOf" srcId="{C3C8BE5A-65F5-4101-955E-542D114EC204}" destId="{4EAD312B-8E9E-47B7-843F-D8CA5A8454D9}" srcOrd="1" destOrd="0" presId="urn:microsoft.com/office/officeart/2005/8/layout/cycle8"/>
    <dgm:cxn modelId="{1E92B043-1E05-4FC9-8E7B-660E608D7557}" type="presOf" srcId="{528EA92D-2F24-4514-9801-7CFCF514D983}" destId="{A71A8B7E-4EA0-4085-914B-FEC2E43558E0}" srcOrd="1" destOrd="0" presId="urn:microsoft.com/office/officeart/2005/8/layout/cycle8"/>
    <dgm:cxn modelId="{E1172982-E0A7-4D0E-9B04-CF62F078B77B}" srcId="{455D0FD0-8627-48B3-873E-AB8931302A13}" destId="{C3C8BE5A-65F5-4101-955E-542D114EC204}" srcOrd="1" destOrd="0" parTransId="{C9BA7730-2627-4725-A96E-08F0E66D0196}" sibTransId="{D335414F-D376-4F9C-A703-C69764D70A0E}"/>
    <dgm:cxn modelId="{49BDDECF-C059-415A-85CA-9EAC1965BACB}" type="presOf" srcId="{C3C8BE5A-65F5-4101-955E-542D114EC204}" destId="{04531058-BB63-4600-BCF5-CA862190B380}" srcOrd="0" destOrd="0" presId="urn:microsoft.com/office/officeart/2005/8/layout/cycle8"/>
    <dgm:cxn modelId="{7AAF3742-D797-4FC2-B249-3B92BA9F6495}" type="presOf" srcId="{455D0FD0-8627-48B3-873E-AB8931302A13}" destId="{8581DCAC-B51C-43D9-AF17-95DBD58725ED}" srcOrd="0" destOrd="0" presId="urn:microsoft.com/office/officeart/2005/8/layout/cycle8"/>
    <dgm:cxn modelId="{0FF9C415-DCA1-4200-86DE-DFA28B2AD5EB}" type="presOf" srcId="{528EA92D-2F24-4514-9801-7CFCF514D983}" destId="{DC600A05-4C6B-456A-8C5E-EC296CF863F7}" srcOrd="0" destOrd="0" presId="urn:microsoft.com/office/officeart/2005/8/layout/cycle8"/>
    <dgm:cxn modelId="{76AEBE3D-E4E0-4822-8012-60F35DC164BA}" srcId="{455D0FD0-8627-48B3-873E-AB8931302A13}" destId="{BAB436B2-4FE0-47E5-A612-4AB70343E8A2}" srcOrd="2" destOrd="0" parTransId="{C2B07879-1105-4F55-86C2-2AB1904CFDEE}" sibTransId="{8DCE3521-445B-48A3-A1B8-F2A61F21F45C}"/>
    <dgm:cxn modelId="{C4451424-FB17-45AE-B57F-221303F8621D}" type="presOf" srcId="{BAB436B2-4FE0-47E5-A612-4AB70343E8A2}" destId="{105CC64E-E091-43F0-8562-639EB8892D57}" srcOrd="0" destOrd="0" presId="urn:microsoft.com/office/officeart/2005/8/layout/cycle8"/>
    <dgm:cxn modelId="{F0CADADF-A740-4AC9-8100-5BDDA23D9130}" type="presParOf" srcId="{8581DCAC-B51C-43D9-AF17-95DBD58725ED}" destId="{DC600A05-4C6B-456A-8C5E-EC296CF863F7}" srcOrd="0" destOrd="0" presId="urn:microsoft.com/office/officeart/2005/8/layout/cycle8"/>
    <dgm:cxn modelId="{95477440-B1B1-4046-BDD5-808B2B6307CD}" type="presParOf" srcId="{8581DCAC-B51C-43D9-AF17-95DBD58725ED}" destId="{CB417B0E-AF54-4521-8F46-419C1B0993D0}" srcOrd="1" destOrd="0" presId="urn:microsoft.com/office/officeart/2005/8/layout/cycle8"/>
    <dgm:cxn modelId="{59B0E74A-4791-4F35-9B10-BB46F9746060}" type="presParOf" srcId="{8581DCAC-B51C-43D9-AF17-95DBD58725ED}" destId="{BE01C740-6D1F-4D7A-85D4-5D907C5252D8}" srcOrd="2" destOrd="0" presId="urn:microsoft.com/office/officeart/2005/8/layout/cycle8"/>
    <dgm:cxn modelId="{DA5040EF-F5D0-4BE9-BEA9-4163FF7AF7F9}" type="presParOf" srcId="{8581DCAC-B51C-43D9-AF17-95DBD58725ED}" destId="{A71A8B7E-4EA0-4085-914B-FEC2E43558E0}" srcOrd="3" destOrd="0" presId="urn:microsoft.com/office/officeart/2005/8/layout/cycle8"/>
    <dgm:cxn modelId="{37F4CD47-E2B1-422C-BDF2-2940C8B42CD8}" type="presParOf" srcId="{8581DCAC-B51C-43D9-AF17-95DBD58725ED}" destId="{04531058-BB63-4600-BCF5-CA862190B380}" srcOrd="4" destOrd="0" presId="urn:microsoft.com/office/officeart/2005/8/layout/cycle8"/>
    <dgm:cxn modelId="{78CB7850-FB0F-48BF-8697-45F091B6EAF6}" type="presParOf" srcId="{8581DCAC-B51C-43D9-AF17-95DBD58725ED}" destId="{4E24B91C-D306-48B2-B63C-E0793227DB67}" srcOrd="5" destOrd="0" presId="urn:microsoft.com/office/officeart/2005/8/layout/cycle8"/>
    <dgm:cxn modelId="{84EDC817-3BE8-4C21-8302-BA8B3D6AB1D3}" type="presParOf" srcId="{8581DCAC-B51C-43D9-AF17-95DBD58725ED}" destId="{59521D12-6C61-4E62-BDF3-5ED30C599F9B}" srcOrd="6" destOrd="0" presId="urn:microsoft.com/office/officeart/2005/8/layout/cycle8"/>
    <dgm:cxn modelId="{96BF0AC0-2D95-4846-A628-7845BDD4E28A}" type="presParOf" srcId="{8581DCAC-B51C-43D9-AF17-95DBD58725ED}" destId="{4EAD312B-8E9E-47B7-843F-D8CA5A8454D9}" srcOrd="7" destOrd="0" presId="urn:microsoft.com/office/officeart/2005/8/layout/cycle8"/>
    <dgm:cxn modelId="{5E565473-BD0E-4FF3-83B2-50D926477ACC}" type="presParOf" srcId="{8581DCAC-B51C-43D9-AF17-95DBD58725ED}" destId="{105CC64E-E091-43F0-8562-639EB8892D57}" srcOrd="8" destOrd="0" presId="urn:microsoft.com/office/officeart/2005/8/layout/cycle8"/>
    <dgm:cxn modelId="{B1862C5A-B092-48D0-882E-0A7E5E124B2F}" type="presParOf" srcId="{8581DCAC-B51C-43D9-AF17-95DBD58725ED}" destId="{5017ED9D-4883-413E-9ED1-204B2E37BC62}" srcOrd="9" destOrd="0" presId="urn:microsoft.com/office/officeart/2005/8/layout/cycle8"/>
    <dgm:cxn modelId="{8BF89F49-9346-42B2-AA4C-486974462551}" type="presParOf" srcId="{8581DCAC-B51C-43D9-AF17-95DBD58725ED}" destId="{4420972E-9605-4E33-86F5-32F138B79133}" srcOrd="10" destOrd="0" presId="urn:microsoft.com/office/officeart/2005/8/layout/cycle8"/>
    <dgm:cxn modelId="{FCAE3CA0-E394-4B4F-816C-96711F326F74}" type="presParOf" srcId="{8581DCAC-B51C-43D9-AF17-95DBD58725ED}" destId="{DC8C23EB-37C4-4B5B-B764-9F8AF387BD84}" srcOrd="11" destOrd="0" presId="urn:microsoft.com/office/officeart/2005/8/layout/cycle8"/>
    <dgm:cxn modelId="{FA4BD4E1-5CA5-453D-85FF-12B7440B5730}" type="presParOf" srcId="{8581DCAC-B51C-43D9-AF17-95DBD58725ED}" destId="{FA3C035F-8553-46EC-AF5B-BF688E638EED}" srcOrd="12" destOrd="0" presId="urn:microsoft.com/office/officeart/2005/8/layout/cycle8"/>
    <dgm:cxn modelId="{54CC17DA-7413-43DE-98CE-508393145952}" type="presParOf" srcId="{8581DCAC-B51C-43D9-AF17-95DBD58725ED}" destId="{DF092B90-6EA0-4054-BEC1-51A123B247B7}" srcOrd="13" destOrd="0" presId="urn:microsoft.com/office/officeart/2005/8/layout/cycle8"/>
    <dgm:cxn modelId="{7C3B34F6-3D15-423D-95E5-F41A9D78F1FB}" type="presParOf" srcId="{8581DCAC-B51C-43D9-AF17-95DBD58725ED}" destId="{B14157F3-8656-49A7-BA4A-4D1FDF69C13E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CC839A8-A0DE-49A8-AE5B-F8D891DDF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96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36DAD9-C221-42DB-BC62-FDCAB8C37756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975B1BB-3951-4F4E-B1FD-278A36363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5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1BB-3951-4F4E-B1FD-278A36363C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3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1BB-3951-4F4E-B1FD-278A36363C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04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1BB-3951-4F4E-B1FD-278A36363C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19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1BB-3951-4F4E-B1FD-278A36363C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1BB-3951-4F4E-B1FD-278A36363C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91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1BB-3951-4F4E-B1FD-278A36363C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83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1BB-3951-4F4E-B1FD-278A36363C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87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1BB-3951-4F4E-B1FD-278A36363C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9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1BB-3951-4F4E-B1FD-278A36363C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7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1BB-3951-4F4E-B1FD-278A36363C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29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1BB-3951-4F4E-B1FD-278A36363C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1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A87E27-7C5B-431B-B93E-AFCB3586C4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80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A87E27-7C5B-431B-B93E-AFCB3586C4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12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A87E27-7C5B-431B-B93E-AFCB3586C4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55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A87E27-7C5B-431B-B93E-AFCB3586C4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40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1BB-3951-4F4E-B1FD-278A36363C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76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1BB-3951-4F4E-B1FD-278A36363C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77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1BB-3951-4F4E-B1FD-278A36363C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07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9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91544"/>
            <a:ext cx="6850234" cy="11847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3200" b="0" kern="1200" cap="all" baseline="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61143"/>
            <a:ext cx="6850234" cy="1362518"/>
          </a:xfrm>
        </p:spPr>
        <p:txBody>
          <a:bodyPr>
            <a:normAutofit/>
          </a:bodyPr>
          <a:lstStyle>
            <a:lvl1pPr marL="0" indent="0" algn="l">
              <a:buNone/>
              <a:defRPr lang="en-US" sz="2400" b="0" kern="120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-2"/>
            <a:ext cx="7078834" cy="2467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2591552"/>
            <a:ext cx="7078834" cy="3529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5" descr="C:\Users\jda\Desktop\Graphics\Livingston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36082" y="-14533"/>
            <a:ext cx="1571463" cy="296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jda\Pictures\Galveston 2007 029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0537" y="0"/>
            <a:ext cx="1571463" cy="295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jda\Desktop\Photos\Houston Arboretum and Downtown - 20061202 - 41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1727" y="-14533"/>
            <a:ext cx="1571462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215773" y="217044"/>
            <a:ext cx="4613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Impact" panose="020B0806030902050204" pitchFamily="34" charset="0"/>
              </a:rPr>
              <a:t>REGION H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99571" y="1541877"/>
            <a:ext cx="46336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>
                <a:solidFill>
                  <a:schemeClr val="bg1"/>
                </a:solidFill>
                <a:latin typeface="Impact" panose="020B0806030902050204" pitchFamily="34" charset="0"/>
              </a:rPr>
              <a:t>Water Planning Group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934200" y="6524827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2"/>
                </a:solidFill>
                <a:latin typeface="Impact" panose="020B0806030902050204" pitchFamily="34" charset="0"/>
              </a:rPr>
              <a:t>Freese and Nichols, Inc. </a:t>
            </a:r>
            <a:r>
              <a:rPr lang="en-US" sz="1400" dirty="0" smtClean="0">
                <a:solidFill>
                  <a:schemeClr val="tx1"/>
                </a:solidFill>
                <a:latin typeface="Impact" panose="020B0806030902050204" pitchFamily="34" charset="0"/>
              </a:rPr>
              <a:t>|</a:t>
            </a:r>
            <a:r>
              <a:rPr lang="en-US" sz="1400" dirty="0" smtClean="0">
                <a:solidFill>
                  <a:schemeClr val="tx2"/>
                </a:solidFill>
                <a:latin typeface="Impact" panose="020B0806030902050204" pitchFamily="34" charset="0"/>
              </a:rPr>
              <a:t>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rPr>
              <a:t>LBG-Guyton Associates </a:t>
            </a:r>
            <a:r>
              <a:rPr lang="en-US" sz="1400" dirty="0" smtClean="0">
                <a:solidFill>
                  <a:schemeClr val="tx1"/>
                </a:solidFill>
                <a:latin typeface="Impact" panose="020B0806030902050204" pitchFamily="34" charset="0"/>
              </a:rPr>
              <a:t>|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Impact" panose="020B0806030902050204" pitchFamily="34" charset="0"/>
              </a:rPr>
              <a:t>Ekistics Corporation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6208518"/>
            <a:ext cx="4600575" cy="4970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8150352" y="1964254"/>
            <a:ext cx="4049268" cy="4809906"/>
            <a:chOff x="8150352" y="1964254"/>
            <a:chExt cx="4049268" cy="4809906"/>
          </a:xfrm>
        </p:grpSpPr>
        <p:pic>
          <p:nvPicPr>
            <p:cNvPr id="20" name="Picture 19"/>
            <p:cNvPicPr/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352" y="1964254"/>
              <a:ext cx="4041648" cy="4809906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Rectangle 20"/>
            <p:cNvSpPr/>
            <p:nvPr userDrawn="1"/>
          </p:nvSpPr>
          <p:spPr>
            <a:xfrm>
              <a:off x="8150352" y="1964254"/>
              <a:ext cx="4049268" cy="480990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295400"/>
            <a:ext cx="11811000" cy="4343400"/>
          </a:xfr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5734567"/>
            <a:ext cx="11811000" cy="804862"/>
          </a:xfrm>
        </p:spPr>
        <p:txBody>
          <a:bodyPr/>
          <a:lstStyle>
            <a:lvl1pPr marL="0" indent="0" algn="ctr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11000" cy="838200"/>
          </a:xfrm>
          <a:prstGeom prst="rect">
            <a:avLst/>
          </a:prstGeo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en-US" sz="3600" kern="1200" dirty="0">
                <a:solidFill>
                  <a:schemeClr val="tx1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-1"/>
            <a:ext cx="1219200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268295" y="97536"/>
            <a:ext cx="6931325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4564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2DE4929F-0B67-42C9-8000-7287417EC0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150352" y="1964254"/>
            <a:ext cx="4049268" cy="4809906"/>
            <a:chOff x="8150352" y="1964254"/>
            <a:chExt cx="4049268" cy="4809906"/>
          </a:xfrm>
        </p:grpSpPr>
        <p:pic>
          <p:nvPicPr>
            <p:cNvPr id="19" name="Picture 18"/>
            <p:cNvPicPr/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352" y="1964254"/>
              <a:ext cx="4041648" cy="4809906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Rectangle 19"/>
            <p:cNvSpPr/>
            <p:nvPr userDrawn="1"/>
          </p:nvSpPr>
          <p:spPr>
            <a:xfrm>
              <a:off x="8150352" y="1964254"/>
              <a:ext cx="4049268" cy="480990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371600"/>
            <a:ext cx="11811000" cy="5257799"/>
          </a:xfrm>
        </p:spPr>
        <p:txBody>
          <a:bodyPr vert="eaVert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latin typeface="Calibri Light" panose="020F03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11000" cy="838200"/>
          </a:xfrm>
          <a:prstGeom prst="rect">
            <a:avLst/>
          </a:prstGeo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en-US" sz="3600" kern="1200" dirty="0">
                <a:solidFill>
                  <a:schemeClr val="tx1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-1"/>
            <a:ext cx="1219200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268295" y="97536"/>
            <a:ext cx="6931325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4564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2DE4929F-0B67-42C9-8000-7287417EC0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150352" y="1964254"/>
            <a:ext cx="4049268" cy="4809906"/>
            <a:chOff x="8150352" y="1964254"/>
            <a:chExt cx="4049268" cy="4809906"/>
          </a:xfrm>
        </p:grpSpPr>
        <p:pic>
          <p:nvPicPr>
            <p:cNvPr id="19" name="Picture 18"/>
            <p:cNvPicPr/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352" y="1964254"/>
              <a:ext cx="4041648" cy="4809906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Rectangle 19"/>
            <p:cNvSpPr/>
            <p:nvPr userDrawn="1"/>
          </p:nvSpPr>
          <p:spPr>
            <a:xfrm>
              <a:off x="8150352" y="1964254"/>
              <a:ext cx="4049268" cy="480990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371600"/>
            <a:ext cx="11811000" cy="5257800"/>
          </a:xfrm>
        </p:spPr>
        <p:txBody>
          <a:bodyPr vert="eaVert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latin typeface="Calibri Light" panose="020F03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11000" cy="838200"/>
          </a:xfrm>
          <a:prstGeom prst="rect">
            <a:avLst/>
          </a:prstGeo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en-US" sz="3600" kern="1200" dirty="0">
                <a:solidFill>
                  <a:schemeClr val="tx1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-1"/>
            <a:ext cx="1219200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268295" y="97536"/>
            <a:ext cx="6931325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4564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2DE4929F-0B67-42C9-8000-7287417EC0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5919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8150352" y="1964254"/>
            <a:ext cx="4049268" cy="4809906"/>
            <a:chOff x="8150352" y="1964254"/>
            <a:chExt cx="4049268" cy="4809906"/>
          </a:xfrm>
        </p:grpSpPr>
        <p:pic>
          <p:nvPicPr>
            <p:cNvPr id="10" name="Picture 9"/>
            <p:cNvPicPr/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352" y="1964254"/>
              <a:ext cx="4041648" cy="4809906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 4"/>
            <p:cNvSpPr/>
            <p:nvPr userDrawn="1"/>
          </p:nvSpPr>
          <p:spPr>
            <a:xfrm>
              <a:off x="8150352" y="1964254"/>
              <a:ext cx="4049268" cy="480990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11000" cy="838200"/>
          </a:xfrm>
          <a:prstGeom prst="rect">
            <a:avLst/>
          </a:prstGeo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en-US" sz="3600" kern="1200" dirty="0">
                <a:solidFill>
                  <a:schemeClr val="tx1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11811000" cy="52578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-1"/>
            <a:ext cx="1219200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5268295" y="97536"/>
            <a:ext cx="6931325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4564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2DE4929F-0B67-42C9-8000-7287417EC0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8150352" y="1964254"/>
            <a:ext cx="4049268" cy="4809906"/>
            <a:chOff x="8150352" y="1964254"/>
            <a:chExt cx="4049268" cy="4809906"/>
          </a:xfrm>
        </p:grpSpPr>
        <p:pic>
          <p:nvPicPr>
            <p:cNvPr id="22" name="Picture 21"/>
            <p:cNvPicPr/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352" y="1964254"/>
              <a:ext cx="4041648" cy="4809906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22"/>
            <p:cNvSpPr/>
            <p:nvPr userDrawn="1"/>
          </p:nvSpPr>
          <p:spPr>
            <a:xfrm>
              <a:off x="8150352" y="1964254"/>
              <a:ext cx="4049268" cy="480990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11000" cy="838200"/>
          </a:xfrm>
          <a:prstGeom prst="rect">
            <a:avLst/>
          </a:prstGeo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en-US" sz="3600" kern="1200" dirty="0">
                <a:solidFill>
                  <a:schemeClr val="tx1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5268295" y="97536"/>
            <a:ext cx="6931325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4564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2DE4929F-0B67-42C9-8000-7287417EC0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8150352" y="1964254"/>
            <a:ext cx="4049268" cy="4809906"/>
            <a:chOff x="8150352" y="1964254"/>
            <a:chExt cx="4049268" cy="4809906"/>
          </a:xfrm>
        </p:grpSpPr>
        <p:pic>
          <p:nvPicPr>
            <p:cNvPr id="9" name="Picture 8"/>
            <p:cNvPicPr/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352" y="1964254"/>
              <a:ext cx="4041648" cy="4809906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/>
            <p:cNvSpPr/>
            <p:nvPr userDrawn="1"/>
          </p:nvSpPr>
          <p:spPr>
            <a:xfrm>
              <a:off x="8150352" y="1964254"/>
              <a:ext cx="4049268" cy="480990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11000" cy="838200"/>
          </a:xfrm>
          <a:prstGeom prst="rect">
            <a:avLst/>
          </a:prstGeo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en-US" sz="3600" kern="1200" dirty="0">
                <a:solidFill>
                  <a:schemeClr val="tx1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5268295" y="97536"/>
            <a:ext cx="6931325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177800" y="1527898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Impact" panose="020B0806030902050204" pitchFamily="34" charset="0"/>
              </a:rPr>
              <a:t>Action:</a:t>
            </a:r>
            <a:endParaRPr lang="en-US" sz="36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4564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2DE4929F-0B67-42C9-8000-7287417EC0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998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8150352" y="1964254"/>
            <a:ext cx="4049268" cy="4809906"/>
            <a:chOff x="8150352" y="1964254"/>
            <a:chExt cx="4049268" cy="4809906"/>
          </a:xfrm>
        </p:grpSpPr>
        <p:pic>
          <p:nvPicPr>
            <p:cNvPr id="23" name="Picture 22"/>
            <p:cNvPicPr/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352" y="1964254"/>
              <a:ext cx="4041648" cy="480990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/>
            <p:cNvSpPr/>
            <p:nvPr userDrawn="1"/>
          </p:nvSpPr>
          <p:spPr>
            <a:xfrm>
              <a:off x="8150352" y="1964254"/>
              <a:ext cx="4049268" cy="480990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5842000" cy="525779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400">
                <a:latin typeface="Calibri Light" panose="020F03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765800" cy="525779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400">
                <a:latin typeface="Calibri Light" panose="020F03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11000" cy="838200"/>
          </a:xfrm>
          <a:prstGeom prst="rect">
            <a:avLst/>
          </a:prstGeo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en-US" sz="3600" kern="1200" dirty="0">
                <a:solidFill>
                  <a:schemeClr val="tx1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5268295" y="97536"/>
            <a:ext cx="6931325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4564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2DE4929F-0B67-42C9-8000-7287417EC0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8150352" y="1964254"/>
            <a:ext cx="4049268" cy="4809906"/>
            <a:chOff x="8150352" y="1964254"/>
            <a:chExt cx="4049268" cy="4809906"/>
          </a:xfrm>
        </p:grpSpPr>
        <p:pic>
          <p:nvPicPr>
            <p:cNvPr id="25" name="Picture 24"/>
            <p:cNvPicPr/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352" y="1964254"/>
              <a:ext cx="4041648" cy="4809906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tangle 25"/>
            <p:cNvSpPr/>
            <p:nvPr userDrawn="1"/>
          </p:nvSpPr>
          <p:spPr>
            <a:xfrm>
              <a:off x="8150352" y="1964254"/>
              <a:ext cx="4049268" cy="480990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99" y="1401825"/>
            <a:ext cx="5844117" cy="57131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2171516"/>
            <a:ext cx="5844117" cy="445788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Calibri Light" panose="020F03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99031"/>
            <a:ext cx="5770031" cy="57131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1516"/>
            <a:ext cx="5770031" cy="4457884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Calibri Light" panose="020F03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11000" cy="838200"/>
          </a:xfrm>
          <a:prstGeom prst="rect">
            <a:avLst/>
          </a:prstGeo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en-US" sz="3600" kern="1200" dirty="0">
                <a:solidFill>
                  <a:schemeClr val="tx1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-1"/>
            <a:ext cx="1219200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5268295" y="97536"/>
            <a:ext cx="6931325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94564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2DE4929F-0B67-42C9-8000-7287417EC0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8150352" y="1964254"/>
            <a:ext cx="4049268" cy="4809906"/>
            <a:chOff x="8150352" y="1964254"/>
            <a:chExt cx="4049268" cy="4809906"/>
          </a:xfrm>
        </p:grpSpPr>
        <p:pic>
          <p:nvPicPr>
            <p:cNvPr id="18" name="Picture 17"/>
            <p:cNvPicPr/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352" y="1964254"/>
              <a:ext cx="4041648" cy="4809906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/>
            <p:cNvSpPr/>
            <p:nvPr userDrawn="1"/>
          </p:nvSpPr>
          <p:spPr>
            <a:xfrm>
              <a:off x="8150352" y="1964254"/>
              <a:ext cx="4049268" cy="480990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11000" cy="838200"/>
          </a:xfrm>
          <a:prstGeom prst="rect">
            <a:avLst/>
          </a:prstGeo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en-US" sz="3600" kern="1200" dirty="0">
                <a:solidFill>
                  <a:schemeClr val="tx1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-1"/>
            <a:ext cx="1219200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268295" y="97536"/>
            <a:ext cx="6931325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4564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2DE4929F-0B67-42C9-8000-7287417EC0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11000" cy="838200"/>
          </a:xfrm>
          <a:prstGeom prst="rect">
            <a:avLst/>
          </a:prstGeo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en-US" sz="3600" kern="1200" dirty="0">
                <a:solidFill>
                  <a:schemeClr val="tx1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-1"/>
            <a:ext cx="1219200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5268295" y="97536"/>
            <a:ext cx="6931325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4564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2DE4929F-0B67-42C9-8000-7287417EC0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8150352" y="1964254"/>
            <a:ext cx="4049268" cy="4809906"/>
            <a:chOff x="8150352" y="1964254"/>
            <a:chExt cx="4049268" cy="4809906"/>
          </a:xfrm>
        </p:grpSpPr>
        <p:pic>
          <p:nvPicPr>
            <p:cNvPr id="23" name="Picture 22"/>
            <p:cNvPicPr/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352" y="1964254"/>
              <a:ext cx="4041648" cy="480990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/>
            <p:cNvSpPr/>
            <p:nvPr userDrawn="1"/>
          </p:nvSpPr>
          <p:spPr>
            <a:xfrm>
              <a:off x="8150352" y="1964254"/>
              <a:ext cx="4049268" cy="480990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371600"/>
            <a:ext cx="7196667" cy="525779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800">
                <a:latin typeface="Calibri Light" panose="020F03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2000">
                <a:latin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1371600"/>
            <a:ext cx="4468286" cy="5257799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11000" cy="838200"/>
          </a:xfrm>
          <a:prstGeom prst="rect">
            <a:avLst/>
          </a:prstGeo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en-US" sz="3600" kern="1200" dirty="0">
                <a:solidFill>
                  <a:schemeClr val="tx1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-1"/>
            <a:ext cx="1219200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5268295" y="97536"/>
            <a:ext cx="6931325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4564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2DE4929F-0B67-42C9-8000-7287417EC0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4929F-0B67-42C9-8000-7287417EC06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ransition spd="med">
    <p:pull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2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chemeClr val="accent3">
              <a:lumMod val="50000"/>
            </a:schemeClr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://files.ctctcdn.com/310af29a201/425d3f4c-40b8-424f-b33f-6e15b3a64d5f.gi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http://files.ctctcdn.com/310af29a201/425d3f4c-40b8-424f-b33f-6e15b3a64d5f.gi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2016 Region H</a:t>
            </a:r>
            <a:r>
              <a:rPr lang="en-US" dirty="0"/>
              <a:t> </a:t>
            </a:r>
            <a:r>
              <a:rPr lang="en-US" dirty="0" smtClean="0"/>
              <a:t>Initially Prepared Regional Water Plan</a:t>
            </a: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Water Efficiency Network</a:t>
            </a:r>
          </a:p>
          <a:p>
            <a:r>
              <a:rPr lang="en-US" dirty="0" smtClean="0"/>
              <a:t>Conroe, TX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24 </a:t>
            </a:r>
            <a:r>
              <a:rPr lang="en-US" dirty="0" smtClean="0"/>
              <a:t>September 2015</a:t>
            </a:r>
            <a:endParaRPr lang="en-US" dirty="0"/>
          </a:p>
        </p:txBody>
      </p:sp>
      <p:pic>
        <p:nvPicPr>
          <p:cNvPr id="2" name="Picture 2" descr="Network Logo"/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333311"/>
            <a:ext cx="3505200" cy="259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1714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762001"/>
            <a:ext cx="4597400" cy="59495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05400" y="762000"/>
            <a:ext cx="6858000" cy="60959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About Region H</a:t>
            </a:r>
          </a:p>
          <a:p>
            <a:pPr lvl="1"/>
            <a:r>
              <a:rPr lang="en-US" sz="3200" dirty="0" smtClean="0"/>
              <a:t>Extends over 15 counties</a:t>
            </a:r>
          </a:p>
          <a:p>
            <a:pPr lvl="1"/>
            <a:r>
              <a:rPr lang="en-US" sz="3200" dirty="0" smtClean="0"/>
              <a:t>26 Planning Group members</a:t>
            </a:r>
          </a:p>
          <a:p>
            <a:pPr lvl="2"/>
            <a:r>
              <a:rPr lang="en-US" sz="2800" dirty="0" smtClean="0"/>
              <a:t>Agriculture</a:t>
            </a:r>
          </a:p>
          <a:p>
            <a:pPr lvl="2"/>
            <a:r>
              <a:rPr lang="en-US" sz="2800" dirty="0" smtClean="0"/>
              <a:t>Electric Utilities</a:t>
            </a:r>
          </a:p>
          <a:p>
            <a:pPr lvl="2"/>
            <a:r>
              <a:rPr lang="en-US" sz="2800" dirty="0" smtClean="0"/>
              <a:t>Groundwater</a:t>
            </a:r>
          </a:p>
          <a:p>
            <a:pPr lvl="2"/>
            <a:r>
              <a:rPr lang="en-US" sz="2800" dirty="0" smtClean="0"/>
              <a:t>Municipalities</a:t>
            </a:r>
          </a:p>
          <a:p>
            <a:pPr lvl="2"/>
            <a:r>
              <a:rPr lang="en-US" sz="2800" dirty="0" smtClean="0"/>
              <a:t>River Authorities</a:t>
            </a:r>
          </a:p>
          <a:p>
            <a:pPr lvl="2"/>
            <a:r>
              <a:rPr lang="en-US" sz="2800" dirty="0" smtClean="0"/>
              <a:t>Water Districts</a:t>
            </a:r>
          </a:p>
          <a:p>
            <a:pPr lvl="1"/>
            <a:r>
              <a:rPr lang="en-US" sz="3200" dirty="0" smtClean="0"/>
              <a:t>Guided by public input and involvement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168269" y="2590800"/>
            <a:ext cx="3772829" cy="5949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2800" dirty="0" smtClean="0"/>
              <a:t>Counties</a:t>
            </a:r>
          </a:p>
          <a:p>
            <a:pPr lvl="2"/>
            <a:r>
              <a:rPr lang="en-US" sz="2800" dirty="0" smtClean="0"/>
              <a:t>Environment</a:t>
            </a:r>
          </a:p>
          <a:p>
            <a:pPr lvl="2"/>
            <a:r>
              <a:rPr lang="en-US" sz="2800" dirty="0" smtClean="0"/>
              <a:t>Industries</a:t>
            </a:r>
          </a:p>
          <a:p>
            <a:pPr lvl="2"/>
            <a:r>
              <a:rPr lang="en-US" sz="2800" dirty="0" smtClean="0"/>
              <a:t>Public</a:t>
            </a:r>
          </a:p>
          <a:p>
            <a:pPr lvl="2"/>
            <a:r>
              <a:rPr lang="en-US" sz="2800" dirty="0" smtClean="0"/>
              <a:t>Small Business</a:t>
            </a:r>
          </a:p>
          <a:p>
            <a:pPr lvl="2"/>
            <a:r>
              <a:rPr lang="en-US" sz="2800" dirty="0" smtClean="0"/>
              <a:t>Water Utilities</a:t>
            </a:r>
          </a:p>
        </p:txBody>
      </p:sp>
    </p:spTree>
    <p:extLst>
      <p:ext uri="{BB962C8B-B14F-4D97-AF65-F5344CB8AC3E}">
        <p14:creationId xmlns:p14="http://schemas.microsoft.com/office/powerpoint/2010/main" val="478914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H 2016 Regional Water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11811000" cy="533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Population and Water Demands</a:t>
            </a:r>
          </a:p>
        </p:txBody>
      </p:sp>
      <p:pic>
        <p:nvPicPr>
          <p:cNvPr id="7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524000"/>
            <a:ext cx="5280855" cy="5269761"/>
          </a:xfrm>
          <a:prstGeom prst="rect">
            <a:avLst/>
          </a:prstGeom>
        </p:spPr>
      </p:pic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9076147"/>
              </p:ext>
            </p:extLst>
          </p:nvPr>
        </p:nvGraphicFramePr>
        <p:xfrm>
          <a:off x="5452968" y="1544472"/>
          <a:ext cx="6504745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79897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H 2016 Regional Water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11811000" cy="533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Population and Water Demands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993960653"/>
              </p:ext>
            </p:extLst>
          </p:nvPr>
        </p:nvGraphicFramePr>
        <p:xfrm>
          <a:off x="0" y="1524000"/>
          <a:ext cx="12192001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45728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H 2016 Regional Water 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774700"/>
            <a:ext cx="6324600" cy="5854700"/>
          </a:xfrm>
        </p:spPr>
        <p:txBody>
          <a:bodyPr>
            <a:normAutofit/>
          </a:bodyPr>
          <a:lstStyle/>
          <a:p>
            <a:r>
              <a:rPr lang="en-US" dirty="0" smtClean="0"/>
              <a:t>Available Water Supplies</a:t>
            </a:r>
          </a:p>
          <a:p>
            <a:pPr lvl="1"/>
            <a:r>
              <a:rPr lang="en-US" dirty="0" smtClean="0"/>
              <a:t>Surface Water</a:t>
            </a:r>
          </a:p>
          <a:p>
            <a:pPr lvl="2"/>
            <a:r>
              <a:rPr lang="en-US" dirty="0" smtClean="0"/>
              <a:t>Three river basins</a:t>
            </a:r>
          </a:p>
          <a:p>
            <a:pPr lvl="2"/>
            <a:r>
              <a:rPr lang="en-US" dirty="0" smtClean="0"/>
              <a:t>Three major reservoirs</a:t>
            </a:r>
          </a:p>
          <a:p>
            <a:pPr lvl="1"/>
            <a:r>
              <a:rPr lang="en-US" dirty="0" smtClean="0"/>
              <a:t>Groundwater</a:t>
            </a:r>
          </a:p>
          <a:p>
            <a:pPr lvl="2"/>
            <a:r>
              <a:rPr lang="en-US" dirty="0" smtClean="0"/>
              <a:t>Two major aquifers</a:t>
            </a:r>
          </a:p>
          <a:p>
            <a:pPr lvl="2"/>
            <a:r>
              <a:rPr lang="en-US" dirty="0" smtClean="0"/>
              <a:t>Four minor aquifers</a:t>
            </a:r>
          </a:p>
          <a:p>
            <a:pPr lvl="1"/>
            <a:r>
              <a:rPr lang="en-US" dirty="0" smtClean="0"/>
              <a:t>Other supplies</a:t>
            </a:r>
          </a:p>
          <a:p>
            <a:pPr lvl="2"/>
            <a:r>
              <a:rPr lang="en-US" dirty="0" smtClean="0"/>
              <a:t>Reuse</a:t>
            </a:r>
          </a:p>
          <a:p>
            <a:pPr lvl="2"/>
            <a:r>
              <a:rPr lang="en-US" dirty="0" smtClean="0"/>
              <a:t>Local</a:t>
            </a:r>
          </a:p>
        </p:txBody>
      </p:sp>
      <p:pic>
        <p:nvPicPr>
          <p:cNvPr id="7" name="Picture 6" descr="\\HouSrv2.freese.com\DOEYEGA$\WR_PLANNING\FINAL_EXHIBITS\Task_03-Supplies\Fig_3_1_Major_Aquif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93825"/>
            <a:ext cx="3866619" cy="500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\\HouSrv2.freese.com\DOEYEGA$\WR_PLANNING\FINAL_EXHIBITS\Task_03-Supplies\Fig_3_4_SW_Sourc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781" y="381000"/>
            <a:ext cx="3866619" cy="5008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503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H 2016 Regional Water 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371600"/>
            <a:ext cx="6324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Available Water Supplies</a:t>
            </a:r>
          </a:p>
          <a:p>
            <a:pPr lvl="1"/>
            <a:r>
              <a:rPr lang="en-US" dirty="0" smtClean="0"/>
              <a:t>Surface Water</a:t>
            </a:r>
          </a:p>
          <a:p>
            <a:pPr lvl="2"/>
            <a:r>
              <a:rPr lang="en-US" dirty="0" smtClean="0"/>
              <a:t>Drought-of-record</a:t>
            </a:r>
          </a:p>
          <a:p>
            <a:pPr lvl="2"/>
            <a:r>
              <a:rPr lang="en-US" dirty="0" smtClean="0"/>
              <a:t>Texas Commission on Environmental Quality (TCEQ) Water Availability Model (WAM)</a:t>
            </a:r>
          </a:p>
          <a:p>
            <a:pPr lvl="1"/>
            <a:r>
              <a:rPr lang="en-US" dirty="0" smtClean="0"/>
              <a:t>Groundwater</a:t>
            </a:r>
          </a:p>
          <a:p>
            <a:pPr lvl="2"/>
            <a:r>
              <a:rPr lang="en-US" dirty="0" smtClean="0"/>
              <a:t>Groundwater Management Area Process</a:t>
            </a:r>
          </a:p>
          <a:p>
            <a:pPr lvl="2"/>
            <a:r>
              <a:rPr lang="en-US" dirty="0" smtClean="0"/>
              <a:t>GMAs 11, 12, and 14</a:t>
            </a:r>
          </a:p>
          <a:p>
            <a:pPr lvl="1"/>
            <a:r>
              <a:rPr lang="en-US" dirty="0" smtClean="0"/>
              <a:t>Reuse</a:t>
            </a:r>
          </a:p>
          <a:p>
            <a:pPr lvl="2"/>
            <a:r>
              <a:rPr lang="en-US" dirty="0" smtClean="0"/>
              <a:t>Direct and indirect sources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036859"/>
              </p:ext>
            </p:extLst>
          </p:nvPr>
        </p:nvGraphicFramePr>
        <p:xfrm>
          <a:off x="6477000" y="1219200"/>
          <a:ext cx="54864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46624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H 2016 Regional Water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Needs (Shortages)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7200"/>
            <a:ext cx="4946073" cy="6400800"/>
          </a:xfrm>
          <a:prstGeom prst="rect">
            <a:avLst/>
          </a:prstGeom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450286385"/>
              </p:ext>
            </p:extLst>
          </p:nvPr>
        </p:nvGraphicFramePr>
        <p:xfrm>
          <a:off x="304800" y="1981200"/>
          <a:ext cx="70866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37907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H 2016 Regional Water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Significant Reduction in Needs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Reduced non-municipal demands</a:t>
            </a:r>
          </a:p>
          <a:p>
            <a:pPr lvl="2"/>
            <a:r>
              <a:rPr lang="en-US" dirty="0" smtClean="0"/>
              <a:t>Primarily irrigation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Implementation of projects</a:t>
            </a:r>
          </a:p>
          <a:p>
            <a:pPr lvl="2"/>
            <a:r>
              <a:rPr lang="en-US" dirty="0" smtClean="0"/>
              <a:t>Groundwater Reduction Plans</a:t>
            </a:r>
          </a:p>
          <a:p>
            <a:pPr lvl="2"/>
            <a:r>
              <a:rPr lang="en-US" dirty="0" smtClean="0"/>
              <a:t>Transmission</a:t>
            </a:r>
          </a:p>
          <a:p>
            <a:pPr lvl="2"/>
            <a:r>
              <a:rPr lang="en-US" dirty="0" smtClean="0"/>
              <a:t>Treatment</a:t>
            </a:r>
          </a:p>
          <a:p>
            <a:pPr lvl="2"/>
            <a:endParaRPr lang="en-US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5791200" y="1371600"/>
          <a:ext cx="6172200" cy="530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914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H 2016 Regional Water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7620000" cy="5257800"/>
          </a:xfrm>
        </p:spPr>
        <p:txBody>
          <a:bodyPr/>
          <a:lstStyle/>
          <a:p>
            <a:r>
              <a:rPr lang="en-US" dirty="0" smtClean="0"/>
              <a:t>Water Management Strategies and Projects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70 Water Management Strategies (WMS)</a:t>
            </a:r>
          </a:p>
          <a:p>
            <a:pPr lvl="2"/>
            <a:r>
              <a:rPr lang="en-US" dirty="0" smtClean="0"/>
              <a:t>Missouri City Groundwater Reduction Plan</a:t>
            </a:r>
          </a:p>
          <a:p>
            <a:pPr lvl="2"/>
            <a:r>
              <a:rPr lang="en-US" dirty="0" smtClean="0"/>
              <a:t>New/Expanded Contract with BRA</a:t>
            </a:r>
          </a:p>
          <a:p>
            <a:pPr lvl="1"/>
            <a:r>
              <a:rPr lang="en-US" dirty="0" smtClean="0"/>
              <a:t>705 Projects</a:t>
            </a:r>
          </a:p>
          <a:p>
            <a:pPr lvl="2"/>
            <a:r>
              <a:rPr lang="en-US" dirty="0" smtClean="0"/>
              <a:t>Luce Bayou Transfer</a:t>
            </a:r>
          </a:p>
          <a:p>
            <a:pPr lvl="2"/>
            <a:r>
              <a:rPr lang="en-US" dirty="0" smtClean="0"/>
              <a:t>Allens Creek Reservoir</a:t>
            </a:r>
            <a:endParaRPr lang="en-US" dirty="0"/>
          </a:p>
          <a:p>
            <a:pPr lvl="1"/>
            <a:r>
              <a:rPr lang="en-US" dirty="0" smtClean="0"/>
              <a:t>Key Projects by category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5438708"/>
              </p:ext>
            </p:extLst>
          </p:nvPr>
        </p:nvGraphicFramePr>
        <p:xfrm>
          <a:off x="7593376" y="706405"/>
          <a:ext cx="4572000" cy="5999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47823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H 2016 Regional Water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5486400" cy="5257800"/>
          </a:xfrm>
        </p:spPr>
        <p:txBody>
          <a:bodyPr/>
          <a:lstStyle/>
          <a:p>
            <a:r>
              <a:rPr lang="en-US" dirty="0" smtClean="0"/>
              <a:t>Conservation Projects</a:t>
            </a:r>
          </a:p>
          <a:p>
            <a:pPr lvl="1"/>
            <a:r>
              <a:rPr lang="en-US" dirty="0" smtClean="0"/>
              <a:t>Industrial</a:t>
            </a:r>
          </a:p>
          <a:p>
            <a:pPr lvl="1"/>
            <a:r>
              <a:rPr lang="en-US" dirty="0" smtClean="0"/>
              <a:t>Irrigation</a:t>
            </a:r>
          </a:p>
          <a:p>
            <a:pPr lvl="1"/>
            <a:r>
              <a:rPr lang="en-US" dirty="0" smtClean="0"/>
              <a:t>Municipal</a:t>
            </a:r>
          </a:p>
          <a:p>
            <a:pPr lvl="2"/>
            <a:r>
              <a:rPr lang="en-US" dirty="0" smtClean="0"/>
              <a:t>Baseline</a:t>
            </a:r>
          </a:p>
          <a:p>
            <a:pPr lvl="2"/>
            <a:r>
              <a:rPr lang="en-US" dirty="0" smtClean="0"/>
              <a:t>Advanced</a:t>
            </a:r>
          </a:p>
          <a:p>
            <a:pPr lvl="2"/>
            <a:r>
              <a:rPr lang="en-US" dirty="0" smtClean="0"/>
              <a:t>Water Loss Reduction</a:t>
            </a:r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824294091"/>
              </p:ext>
            </p:extLst>
          </p:nvPr>
        </p:nvGraphicFramePr>
        <p:xfrm>
          <a:off x="4572000" y="1143000"/>
          <a:ext cx="73914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65713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H 2016 Regional Water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Conveyance Projects</a:t>
            </a:r>
          </a:p>
          <a:p>
            <a:pPr lvl="1"/>
            <a:r>
              <a:rPr lang="en-US" dirty="0" smtClean="0"/>
              <a:t>GRP Transmission and Distribution</a:t>
            </a:r>
          </a:p>
          <a:p>
            <a:pPr lvl="2"/>
            <a:r>
              <a:rPr lang="en-US" dirty="0" smtClean="0"/>
              <a:t>CHCRWA</a:t>
            </a:r>
          </a:p>
          <a:p>
            <a:pPr lvl="2"/>
            <a:r>
              <a:rPr lang="en-US" dirty="0" smtClean="0"/>
              <a:t>NFBWA</a:t>
            </a:r>
          </a:p>
          <a:p>
            <a:pPr lvl="2"/>
            <a:r>
              <a:rPr lang="en-US" dirty="0" smtClean="0"/>
              <a:t>NHCRWA</a:t>
            </a:r>
          </a:p>
          <a:p>
            <a:pPr lvl="2"/>
            <a:r>
              <a:rPr lang="en-US" dirty="0" smtClean="0"/>
              <a:t>WHCRWA</a:t>
            </a:r>
          </a:p>
          <a:p>
            <a:pPr lvl="1"/>
            <a:r>
              <a:rPr lang="en-US" dirty="0" smtClean="0"/>
              <a:t>East Texas Transfer</a:t>
            </a:r>
          </a:p>
          <a:p>
            <a:pPr lvl="1"/>
            <a:r>
              <a:rPr lang="en-US" dirty="0" smtClean="0"/>
              <a:t>Lake Livingston to SJRA Transfer</a:t>
            </a:r>
          </a:p>
          <a:p>
            <a:pPr lvl="1"/>
            <a:r>
              <a:rPr lang="en-US" dirty="0" smtClean="0"/>
              <a:t>Luce Bayou Transfer</a:t>
            </a:r>
          </a:p>
          <a:p>
            <a:pPr lvl="1"/>
            <a:r>
              <a:rPr lang="en-US" dirty="0" smtClean="0"/>
              <a:t>Old Galveston Road Transmission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85800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976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of Texas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431800" y="1388962"/>
          <a:ext cx="10629900" cy="5191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65152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H 2016 Regional Water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Groundwater Development Projects</a:t>
            </a:r>
          </a:p>
          <a:p>
            <a:pPr lvl="1"/>
            <a:r>
              <a:rPr lang="en-US" dirty="0" smtClean="0"/>
              <a:t>Brackish Groundwater Supplies</a:t>
            </a:r>
          </a:p>
          <a:p>
            <a:pPr lvl="2"/>
            <a:r>
              <a:rPr lang="en-US" dirty="0" smtClean="0"/>
              <a:t>General</a:t>
            </a:r>
          </a:p>
          <a:p>
            <a:pPr lvl="2"/>
            <a:r>
              <a:rPr lang="en-US" dirty="0" smtClean="0"/>
              <a:t>BWA</a:t>
            </a:r>
          </a:p>
          <a:p>
            <a:pPr lvl="2"/>
            <a:r>
              <a:rPr lang="en-US" dirty="0" smtClean="0"/>
              <a:t>City of Conroe</a:t>
            </a:r>
          </a:p>
          <a:p>
            <a:pPr lvl="1"/>
            <a:r>
              <a:rPr lang="en-US" dirty="0" smtClean="0"/>
              <a:t>Expanded Use of Groundwater</a:t>
            </a:r>
          </a:p>
          <a:p>
            <a:pPr lvl="1"/>
            <a:r>
              <a:rPr lang="en-US" dirty="0" smtClean="0"/>
              <a:t>Groveton Groundwater Expansion</a:t>
            </a:r>
          </a:p>
          <a:p>
            <a:pPr lvl="1"/>
            <a:r>
              <a:rPr lang="en-US" dirty="0" smtClean="0"/>
              <a:t>SJRA Catahoula Aquifer Supplies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85800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10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H 2016 Regional Water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5562600" cy="5257800"/>
          </a:xfrm>
        </p:spPr>
        <p:txBody>
          <a:bodyPr/>
          <a:lstStyle/>
          <a:p>
            <a:r>
              <a:rPr lang="en-US" dirty="0" smtClean="0"/>
              <a:t>Groundwater Reduction Plans</a:t>
            </a:r>
          </a:p>
          <a:p>
            <a:pPr lvl="1"/>
            <a:r>
              <a:rPr lang="en-US" dirty="0" smtClean="0"/>
              <a:t>CHCRWA</a:t>
            </a:r>
          </a:p>
          <a:p>
            <a:pPr lvl="1"/>
            <a:r>
              <a:rPr lang="en-US" dirty="0" smtClean="0"/>
              <a:t>City of Houston</a:t>
            </a:r>
          </a:p>
          <a:p>
            <a:pPr lvl="1"/>
            <a:r>
              <a:rPr lang="en-US" dirty="0" smtClean="0"/>
              <a:t>City of Missouri City</a:t>
            </a:r>
          </a:p>
          <a:p>
            <a:pPr lvl="1"/>
            <a:r>
              <a:rPr lang="en-US" dirty="0" smtClean="0"/>
              <a:t>City of Richmond</a:t>
            </a:r>
          </a:p>
          <a:p>
            <a:pPr lvl="1"/>
            <a:r>
              <a:rPr lang="en-US" dirty="0" smtClean="0"/>
              <a:t>City of Rosenberg</a:t>
            </a:r>
          </a:p>
          <a:p>
            <a:pPr lvl="1"/>
            <a:r>
              <a:rPr lang="en-US" dirty="0" smtClean="0"/>
              <a:t>City of Sugar Land</a:t>
            </a:r>
          </a:p>
          <a:p>
            <a:pPr lvl="1"/>
            <a:r>
              <a:rPr lang="en-US" dirty="0" smtClean="0"/>
              <a:t>Fort Bend County MUD 25</a:t>
            </a:r>
          </a:p>
          <a:p>
            <a:pPr lvl="1"/>
            <a:r>
              <a:rPr lang="en-US" dirty="0" smtClean="0"/>
              <a:t>Fort Bend County WCID 2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943600" y="1371600"/>
            <a:ext cx="60198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3200" dirty="0" smtClean="0"/>
          </a:p>
          <a:p>
            <a:pPr lvl="1"/>
            <a:r>
              <a:rPr lang="en-US" dirty="0" smtClean="0"/>
              <a:t>NFBWA</a:t>
            </a:r>
          </a:p>
          <a:p>
            <a:pPr lvl="1"/>
            <a:r>
              <a:rPr lang="en-US" dirty="0" smtClean="0"/>
              <a:t>NHCRWA</a:t>
            </a:r>
          </a:p>
          <a:p>
            <a:pPr lvl="1"/>
            <a:r>
              <a:rPr lang="en-US" dirty="0" smtClean="0"/>
              <a:t>Panorama Village and Shenandoah</a:t>
            </a:r>
          </a:p>
          <a:p>
            <a:pPr lvl="1"/>
            <a:r>
              <a:rPr lang="en-US" dirty="0" smtClean="0"/>
              <a:t>Porter SUD</a:t>
            </a:r>
          </a:p>
          <a:p>
            <a:pPr lvl="1"/>
            <a:r>
              <a:rPr lang="en-US" dirty="0" smtClean="0"/>
              <a:t>River Plantation</a:t>
            </a:r>
          </a:p>
          <a:p>
            <a:pPr lvl="1"/>
            <a:r>
              <a:rPr lang="en-US" dirty="0" smtClean="0"/>
              <a:t>SJRA</a:t>
            </a:r>
          </a:p>
          <a:p>
            <a:pPr lvl="1"/>
            <a:r>
              <a:rPr lang="en-US" dirty="0" smtClean="0"/>
              <a:t>WHCRWA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114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H 2016 Regional Water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7391400" cy="5257800"/>
          </a:xfrm>
        </p:spPr>
        <p:txBody>
          <a:bodyPr/>
          <a:lstStyle/>
          <a:p>
            <a:r>
              <a:rPr lang="en-US" dirty="0" smtClean="0"/>
              <a:t>Reuse Projects</a:t>
            </a:r>
          </a:p>
          <a:p>
            <a:pPr lvl="1"/>
            <a:r>
              <a:rPr lang="en-US" dirty="0" smtClean="0"/>
              <a:t>Indirect</a:t>
            </a:r>
          </a:p>
          <a:p>
            <a:pPr lvl="2"/>
            <a:r>
              <a:rPr lang="en-US" dirty="0" smtClean="0"/>
              <a:t>City of Conroe</a:t>
            </a:r>
          </a:p>
          <a:p>
            <a:pPr lvl="2"/>
            <a:r>
              <a:rPr lang="en-US" dirty="0" smtClean="0"/>
              <a:t>City of Houston</a:t>
            </a:r>
          </a:p>
          <a:p>
            <a:pPr lvl="2"/>
            <a:r>
              <a:rPr lang="en-US" dirty="0" smtClean="0"/>
              <a:t>City of Pearland</a:t>
            </a:r>
          </a:p>
          <a:p>
            <a:pPr lvl="2"/>
            <a:r>
              <a:rPr lang="en-US" dirty="0" smtClean="0"/>
              <a:t>GCWA Reclaimed Water from Houston</a:t>
            </a:r>
          </a:p>
          <a:p>
            <a:pPr lvl="2"/>
            <a:r>
              <a:rPr lang="en-US" dirty="0" smtClean="0"/>
              <a:t>Montgomery County MUDs #8 and #9</a:t>
            </a:r>
          </a:p>
          <a:p>
            <a:pPr lvl="2"/>
            <a:r>
              <a:rPr lang="en-US" dirty="0" smtClean="0"/>
              <a:t>Regional Return Flows</a:t>
            </a:r>
          </a:p>
          <a:p>
            <a:pPr lvl="2"/>
            <a:r>
              <a:rPr lang="en-US" dirty="0" smtClean="0"/>
              <a:t>SJRA City of Conroe</a:t>
            </a:r>
          </a:p>
          <a:p>
            <a:pPr lvl="1"/>
            <a:r>
              <a:rPr lang="en-US" dirty="0" smtClean="0"/>
              <a:t>Direct</a:t>
            </a:r>
          </a:p>
          <a:p>
            <a:pPr lvl="2"/>
            <a:r>
              <a:rPr lang="en-US" dirty="0" smtClean="0"/>
              <a:t>Wastewater Reclamation for Municipal Irrigation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85800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665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H 2016 Regional Water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Surface Water Projects</a:t>
            </a:r>
          </a:p>
          <a:p>
            <a:pPr lvl="1"/>
            <a:r>
              <a:rPr lang="en-US" dirty="0" smtClean="0"/>
              <a:t>Allens Creek Reservoir</a:t>
            </a:r>
          </a:p>
          <a:p>
            <a:pPr lvl="1"/>
            <a:r>
              <a:rPr lang="en-US" dirty="0" smtClean="0"/>
              <a:t>BRA System Operation Permit</a:t>
            </a:r>
          </a:p>
          <a:p>
            <a:pPr lvl="1"/>
            <a:r>
              <a:rPr lang="en-US" dirty="0" smtClean="0"/>
              <a:t>Dow Expansion to Harris Reservoir</a:t>
            </a:r>
          </a:p>
          <a:p>
            <a:pPr lvl="1"/>
            <a:r>
              <a:rPr lang="en-US" dirty="0" smtClean="0"/>
              <a:t>Freeport Seawater Desalination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85800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0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H 2016 Regional Water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6934200" cy="5257800"/>
          </a:xfrm>
        </p:spPr>
        <p:txBody>
          <a:bodyPr/>
          <a:lstStyle/>
          <a:p>
            <a:r>
              <a:rPr lang="en-US" dirty="0" smtClean="0"/>
              <a:t>Treatment Projects</a:t>
            </a:r>
          </a:p>
          <a:p>
            <a:pPr lvl="1"/>
            <a:r>
              <a:rPr lang="en-US" dirty="0" smtClean="0"/>
              <a:t>BWA Treatment Plant Expansion</a:t>
            </a:r>
          </a:p>
          <a:p>
            <a:pPr lvl="1"/>
            <a:r>
              <a:rPr lang="en-US" dirty="0" smtClean="0"/>
              <a:t>City of Houston Treatment Expansion</a:t>
            </a:r>
          </a:p>
          <a:p>
            <a:pPr lvl="1"/>
            <a:r>
              <a:rPr lang="en-US" dirty="0" smtClean="0"/>
              <a:t>CLCND West Chambers County System</a:t>
            </a:r>
          </a:p>
          <a:p>
            <a:pPr lvl="1"/>
            <a:r>
              <a:rPr lang="en-US" dirty="0" smtClean="0"/>
              <a:t>Houston NEWPP Expansion</a:t>
            </a:r>
          </a:p>
          <a:p>
            <a:pPr lvl="1"/>
            <a:r>
              <a:rPr lang="en-US" dirty="0" smtClean="0"/>
              <a:t>Pearland Surface Water Treatment Plant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85800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450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H 2016 Regional Water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5867400" cy="5257800"/>
          </a:xfrm>
        </p:spPr>
        <p:txBody>
          <a:bodyPr/>
          <a:lstStyle/>
          <a:p>
            <a:r>
              <a:rPr lang="en-US" dirty="0" smtClean="0"/>
              <a:t>Other Projects</a:t>
            </a:r>
          </a:p>
          <a:p>
            <a:pPr lvl="1"/>
            <a:r>
              <a:rPr lang="en-US" dirty="0" smtClean="0"/>
              <a:t>Brazos Saltwater Barrier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36" y="685800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171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H 2016 Regional Water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599"/>
            <a:ext cx="6324600" cy="4190999"/>
          </a:xfrm>
        </p:spPr>
        <p:txBody>
          <a:bodyPr/>
          <a:lstStyle/>
          <a:p>
            <a:r>
              <a:rPr lang="en-US" dirty="0" smtClean="0"/>
              <a:t>Project Financing Mechanisms</a:t>
            </a:r>
          </a:p>
          <a:p>
            <a:pPr lvl="1"/>
            <a:r>
              <a:rPr lang="en-US" dirty="0" smtClean="0"/>
              <a:t>State Water Implementation Fund for Texas (SWIFT)</a:t>
            </a:r>
          </a:p>
          <a:p>
            <a:pPr lvl="1"/>
            <a:r>
              <a:rPr lang="en-US" dirty="0" smtClean="0"/>
              <a:t>Water Infrastructure Fund (WIF)</a:t>
            </a:r>
          </a:p>
          <a:p>
            <a:pPr lvl="1"/>
            <a:r>
              <a:rPr lang="en-US" dirty="0" smtClean="0"/>
              <a:t>Texas Water Development Fund</a:t>
            </a:r>
            <a:br>
              <a:rPr lang="en-US" dirty="0" smtClean="0"/>
            </a:br>
            <a:r>
              <a:rPr lang="en-US" dirty="0" smtClean="0"/>
              <a:t>(D Fund)</a:t>
            </a:r>
          </a:p>
          <a:p>
            <a:pPr lvl="1"/>
            <a:r>
              <a:rPr lang="en-US" dirty="0" smtClean="0"/>
              <a:t>Drinking Water State Revolving Fund (DWSRF)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562600"/>
            <a:ext cx="12192000" cy="1323975"/>
            <a:chOff x="0" y="5393557"/>
            <a:chExt cx="12801600" cy="1464443"/>
          </a:xfrm>
        </p:grpSpPr>
        <p:pic>
          <p:nvPicPr>
            <p:cNvPr id="6" name="Picture 4" descr="http://www.twdb.texas.gov/swift/img/swift_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5393558"/>
              <a:ext cx="4267200" cy="1464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www.twdb.texas.gov/swift/img/swift_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5393557"/>
              <a:ext cx="4267200" cy="1464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://www.twdb.state.tx.us/swift/img/swift_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93559"/>
              <a:ext cx="4267200" cy="1464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1" name="Char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907205"/>
              </p:ext>
            </p:extLst>
          </p:nvPr>
        </p:nvGraphicFramePr>
        <p:xfrm>
          <a:off x="6705600" y="914399"/>
          <a:ext cx="5257800" cy="4343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550353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2399" y="2011424"/>
            <a:ext cx="5844117" cy="571317"/>
          </a:xfrm>
        </p:spPr>
        <p:txBody>
          <a:bodyPr>
            <a:normAutofit/>
          </a:bodyPr>
          <a:lstStyle/>
          <a:p>
            <a:r>
              <a:rPr lang="en-US" dirty="0"/>
              <a:t>Why Get Involved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400" y="2781116"/>
            <a:ext cx="5844117" cy="3695884"/>
          </a:xfrm>
        </p:spPr>
        <p:txBody>
          <a:bodyPr/>
          <a:lstStyle/>
          <a:p>
            <a:r>
              <a:rPr lang="en-US" dirty="0"/>
              <a:t>Build upon local planning efforts</a:t>
            </a:r>
          </a:p>
          <a:p>
            <a:pPr lvl="1"/>
            <a:r>
              <a:rPr lang="en-US" dirty="0"/>
              <a:t>Enhanced tools from region, state</a:t>
            </a:r>
          </a:p>
          <a:p>
            <a:r>
              <a:rPr lang="en-US" dirty="0"/>
              <a:t>Identify gaps in long-term planning</a:t>
            </a:r>
          </a:p>
          <a:p>
            <a:pPr lvl="1"/>
            <a:r>
              <a:rPr lang="en-US" dirty="0"/>
              <a:t>Finding regional opportunities</a:t>
            </a:r>
          </a:p>
          <a:p>
            <a:r>
              <a:rPr lang="en-US" dirty="0"/>
              <a:t>State funding</a:t>
            </a:r>
          </a:p>
          <a:p>
            <a:pPr lvl="1"/>
            <a:r>
              <a:rPr lang="en-US" dirty="0"/>
              <a:t>Identify regional need for infrastructure</a:t>
            </a:r>
          </a:p>
          <a:p>
            <a:pPr lvl="1"/>
            <a:r>
              <a:rPr lang="en-US" dirty="0"/>
              <a:t>Eligible for State programs</a:t>
            </a:r>
          </a:p>
          <a:p>
            <a:r>
              <a:rPr lang="en-US" dirty="0"/>
              <a:t>TWDB-funded</a:t>
            </a:r>
          </a:p>
          <a:p>
            <a:pPr lvl="1"/>
            <a:r>
              <a:rPr lang="en-US" dirty="0"/>
              <a:t>No cost to </a:t>
            </a:r>
            <a:r>
              <a:rPr lang="en-US" dirty="0" smtClean="0"/>
              <a:t>participate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93368" y="2008630"/>
            <a:ext cx="5770031" cy="571317"/>
          </a:xfrm>
        </p:spPr>
        <p:txBody>
          <a:bodyPr/>
          <a:lstStyle/>
          <a:p>
            <a:r>
              <a:rPr lang="en-US" dirty="0"/>
              <a:t>How to Get </a:t>
            </a:r>
            <a:r>
              <a:rPr lang="en-US" dirty="0" smtClean="0"/>
              <a:t>Involved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93369" y="2781115"/>
            <a:ext cx="5770031" cy="3695884"/>
          </a:xfrm>
        </p:spPr>
        <p:txBody>
          <a:bodyPr>
            <a:normAutofit/>
          </a:bodyPr>
          <a:lstStyle/>
          <a:p>
            <a:r>
              <a:rPr lang="en-US" dirty="0"/>
              <a:t>Public process by design</a:t>
            </a:r>
          </a:p>
          <a:p>
            <a:r>
              <a:rPr lang="en-US" dirty="0"/>
              <a:t>Regional Planning Group meetings</a:t>
            </a:r>
          </a:p>
          <a:p>
            <a:r>
              <a:rPr lang="en-US" dirty="0"/>
              <a:t>Outreach to stakeholders</a:t>
            </a:r>
          </a:p>
          <a:p>
            <a:pPr lvl="1"/>
            <a:r>
              <a:rPr lang="en-US" dirty="0"/>
              <a:t>Survey (population and demand projections, supplies, projects)</a:t>
            </a:r>
          </a:p>
          <a:p>
            <a:pPr lvl="1"/>
            <a:r>
              <a:rPr lang="en-US" dirty="0"/>
              <a:t>Directed correspondence</a:t>
            </a:r>
          </a:p>
          <a:p>
            <a:r>
              <a:rPr lang="en-US" dirty="0"/>
              <a:t>Public comment period</a:t>
            </a:r>
          </a:p>
          <a:p>
            <a:pPr lvl="1"/>
            <a:r>
              <a:rPr lang="en-US" dirty="0"/>
              <a:t>Between IPP and Final Plan </a:t>
            </a:r>
            <a:r>
              <a:rPr lang="en-US" dirty="0" smtClean="0"/>
              <a:t>submittals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11000" cy="838200"/>
          </a:xfrm>
        </p:spPr>
        <p:txBody>
          <a:bodyPr/>
          <a:lstStyle/>
          <a:p>
            <a:r>
              <a:rPr lang="en-US" dirty="0" smtClean="0"/>
              <a:t>Region H 2016 Regional Water Plan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1143000"/>
            <a:ext cx="118110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400" b="0" kern="120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600" b="1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Public Involvement</a:t>
            </a:r>
            <a:endParaRPr lang="en-US" sz="3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3709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Initially Prepared Plan Available</a:t>
            </a:r>
          </a:p>
          <a:p>
            <a:pPr lvl="1"/>
            <a:r>
              <a:rPr lang="en-US" dirty="0" smtClean="0"/>
              <a:t>http://www.regionhwater.org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Public Hearings</a:t>
            </a:r>
          </a:p>
          <a:p>
            <a:pPr lvl="1"/>
            <a:r>
              <a:rPr lang="en-US" strike="sngStrike" dirty="0" smtClean="0">
                <a:solidFill>
                  <a:schemeClr val="bg1">
                    <a:lumMod val="50000"/>
                  </a:schemeClr>
                </a:solidFill>
              </a:rPr>
              <a:t>Thursday, </a:t>
            </a:r>
            <a:r>
              <a:rPr lang="en-US" strike="sngStrike" dirty="0">
                <a:solidFill>
                  <a:schemeClr val="bg1">
                    <a:lumMod val="50000"/>
                  </a:schemeClr>
                </a:solidFill>
              </a:rPr>
              <a:t>June </a:t>
            </a:r>
            <a:r>
              <a:rPr lang="en-US" strike="sngStrike" dirty="0" smtClean="0">
                <a:solidFill>
                  <a:schemeClr val="bg1">
                    <a:lumMod val="50000"/>
                  </a:schemeClr>
                </a:solidFill>
              </a:rPr>
              <a:t>18 </a:t>
            </a:r>
            <a:r>
              <a:rPr lang="en-US" strike="sngStrike" dirty="0">
                <a:solidFill>
                  <a:schemeClr val="bg1">
                    <a:lumMod val="50000"/>
                  </a:schemeClr>
                </a:solidFill>
              </a:rPr>
              <a:t>@ </a:t>
            </a:r>
            <a:r>
              <a:rPr lang="en-US" strike="sngStrike" dirty="0" smtClean="0">
                <a:solidFill>
                  <a:schemeClr val="bg1">
                    <a:lumMod val="50000"/>
                  </a:schemeClr>
                </a:solidFill>
              </a:rPr>
              <a:t>6:00 PM</a:t>
            </a:r>
            <a:br>
              <a:rPr lang="en-US" strike="sngStrike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trike="sngStrike" dirty="0" smtClean="0">
                <a:solidFill>
                  <a:schemeClr val="bg1">
                    <a:lumMod val="50000"/>
                  </a:schemeClr>
                </a:solidFill>
              </a:rPr>
              <a:t>Huntsville</a:t>
            </a:r>
            <a:br>
              <a:rPr lang="en-US" strike="sngStrike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trike="sngStrike" dirty="0">
                <a:solidFill>
                  <a:schemeClr val="bg1">
                    <a:lumMod val="50000"/>
                  </a:schemeClr>
                </a:solidFill>
              </a:rPr>
              <a:t>Walker County Storm Shelter</a:t>
            </a: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Tuesday, June 23 @ 6:00 PM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Houston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Houston-Galveston Area Council</a:t>
            </a:r>
          </a:p>
          <a:p>
            <a:pPr lvl="1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Wednesday, July 1 @ 10:00 AM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Conroe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San Jacinto River Authority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IPP Public Process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2926358"/>
            <a:ext cx="3657600" cy="33220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864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Conservation: </a:t>
            </a:r>
            <a:r>
              <a:rPr lang="en-US" dirty="0" smtClean="0"/>
              <a:t>Striking a Balance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/>
          </p:nvPr>
        </p:nvGraphicFramePr>
        <p:xfrm>
          <a:off x="304800" y="914400"/>
          <a:ext cx="116586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6429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of Texas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/>
          </p:nvPr>
        </p:nvGraphicFramePr>
        <p:xfrm>
          <a:off x="429768" y="1389888"/>
          <a:ext cx="10634472" cy="5193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reeform 5"/>
          <p:cNvSpPr/>
          <p:nvPr/>
        </p:nvSpPr>
        <p:spPr>
          <a:xfrm>
            <a:off x="152398" y="340006"/>
            <a:ext cx="1444908" cy="269594"/>
          </a:xfrm>
          <a:custGeom>
            <a:avLst/>
            <a:gdLst>
              <a:gd name="connsiteX0" fmla="*/ 0 w 1597306"/>
              <a:gd name="connsiteY0" fmla="*/ 231494 h 231494"/>
              <a:gd name="connsiteX1" fmla="*/ 104172 w 1597306"/>
              <a:gd name="connsiteY1" fmla="*/ 150471 h 231494"/>
              <a:gd name="connsiteX2" fmla="*/ 173620 w 1597306"/>
              <a:gd name="connsiteY2" fmla="*/ 127321 h 231494"/>
              <a:gd name="connsiteX3" fmla="*/ 254643 w 1597306"/>
              <a:gd name="connsiteY3" fmla="*/ 173620 h 231494"/>
              <a:gd name="connsiteX4" fmla="*/ 289367 w 1597306"/>
              <a:gd name="connsiteY4" fmla="*/ 208344 h 231494"/>
              <a:gd name="connsiteX5" fmla="*/ 335666 w 1597306"/>
              <a:gd name="connsiteY5" fmla="*/ 196770 h 231494"/>
              <a:gd name="connsiteX6" fmla="*/ 393539 w 1597306"/>
              <a:gd name="connsiteY6" fmla="*/ 138896 h 231494"/>
              <a:gd name="connsiteX7" fmla="*/ 451412 w 1597306"/>
              <a:gd name="connsiteY7" fmla="*/ 92597 h 231494"/>
              <a:gd name="connsiteX8" fmla="*/ 486136 w 1597306"/>
              <a:gd name="connsiteY8" fmla="*/ 104172 h 231494"/>
              <a:gd name="connsiteX9" fmla="*/ 532435 w 1597306"/>
              <a:gd name="connsiteY9" fmla="*/ 150471 h 231494"/>
              <a:gd name="connsiteX10" fmla="*/ 613458 w 1597306"/>
              <a:gd name="connsiteY10" fmla="*/ 173620 h 231494"/>
              <a:gd name="connsiteX11" fmla="*/ 671331 w 1597306"/>
              <a:gd name="connsiteY11" fmla="*/ 69448 h 231494"/>
              <a:gd name="connsiteX12" fmla="*/ 717630 w 1597306"/>
              <a:gd name="connsiteY12" fmla="*/ 115747 h 231494"/>
              <a:gd name="connsiteX13" fmla="*/ 763929 w 1597306"/>
              <a:gd name="connsiteY13" fmla="*/ 104172 h 231494"/>
              <a:gd name="connsiteX14" fmla="*/ 821802 w 1597306"/>
              <a:gd name="connsiteY14" fmla="*/ 69448 h 231494"/>
              <a:gd name="connsiteX15" fmla="*/ 868101 w 1597306"/>
              <a:gd name="connsiteY15" fmla="*/ 46299 h 231494"/>
              <a:gd name="connsiteX16" fmla="*/ 960698 w 1597306"/>
              <a:gd name="connsiteY16" fmla="*/ 0 h 231494"/>
              <a:gd name="connsiteX17" fmla="*/ 995422 w 1597306"/>
              <a:gd name="connsiteY17" fmla="*/ 81023 h 231494"/>
              <a:gd name="connsiteX18" fmla="*/ 1088020 w 1597306"/>
              <a:gd name="connsiteY18" fmla="*/ 57873 h 231494"/>
              <a:gd name="connsiteX19" fmla="*/ 1122744 w 1597306"/>
              <a:gd name="connsiteY19" fmla="*/ 81023 h 231494"/>
              <a:gd name="connsiteX20" fmla="*/ 1157468 w 1597306"/>
              <a:gd name="connsiteY20" fmla="*/ 115747 h 231494"/>
              <a:gd name="connsiteX21" fmla="*/ 1192192 w 1597306"/>
              <a:gd name="connsiteY21" fmla="*/ 127321 h 231494"/>
              <a:gd name="connsiteX22" fmla="*/ 1273215 w 1597306"/>
              <a:gd name="connsiteY22" fmla="*/ 69448 h 231494"/>
              <a:gd name="connsiteX23" fmla="*/ 1342663 w 1597306"/>
              <a:gd name="connsiteY23" fmla="*/ 127321 h 231494"/>
              <a:gd name="connsiteX24" fmla="*/ 1377387 w 1597306"/>
              <a:gd name="connsiteY24" fmla="*/ 115747 h 231494"/>
              <a:gd name="connsiteX25" fmla="*/ 1469985 w 1597306"/>
              <a:gd name="connsiteY25" fmla="*/ 57873 h 231494"/>
              <a:gd name="connsiteX26" fmla="*/ 1504709 w 1597306"/>
              <a:gd name="connsiteY26" fmla="*/ 46299 h 231494"/>
              <a:gd name="connsiteX27" fmla="*/ 1551007 w 1597306"/>
              <a:gd name="connsiteY27" fmla="*/ 115747 h 231494"/>
              <a:gd name="connsiteX28" fmla="*/ 1597306 w 1597306"/>
              <a:gd name="connsiteY28" fmla="*/ 138896 h 23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97306" h="231494">
                <a:moveTo>
                  <a:pt x="0" y="231494"/>
                </a:moveTo>
                <a:cubicBezTo>
                  <a:pt x="34724" y="204486"/>
                  <a:pt x="62439" y="164382"/>
                  <a:pt x="104172" y="150471"/>
                </a:cubicBezTo>
                <a:lnTo>
                  <a:pt x="173620" y="127321"/>
                </a:lnTo>
                <a:cubicBezTo>
                  <a:pt x="200628" y="142754"/>
                  <a:pt x="229160" y="155782"/>
                  <a:pt x="254643" y="173620"/>
                </a:cubicBezTo>
                <a:cubicBezTo>
                  <a:pt x="268053" y="183007"/>
                  <a:pt x="273628" y="203847"/>
                  <a:pt x="289367" y="208344"/>
                </a:cubicBezTo>
                <a:cubicBezTo>
                  <a:pt x="304663" y="212714"/>
                  <a:pt x="320233" y="200628"/>
                  <a:pt x="335666" y="196770"/>
                </a:cubicBezTo>
                <a:cubicBezTo>
                  <a:pt x="354957" y="177479"/>
                  <a:pt x="370839" y="154029"/>
                  <a:pt x="393539" y="138896"/>
                </a:cubicBezTo>
                <a:cubicBezTo>
                  <a:pt x="437343" y="109694"/>
                  <a:pt x="418427" y="125584"/>
                  <a:pt x="451412" y="92597"/>
                </a:cubicBezTo>
                <a:cubicBezTo>
                  <a:pt x="462987" y="96455"/>
                  <a:pt x="476208" y="97080"/>
                  <a:pt x="486136" y="104172"/>
                </a:cubicBezTo>
                <a:cubicBezTo>
                  <a:pt x="503896" y="116858"/>
                  <a:pt x="511730" y="143569"/>
                  <a:pt x="532435" y="150471"/>
                </a:cubicBezTo>
                <a:cubicBezTo>
                  <a:pt x="582251" y="167077"/>
                  <a:pt x="555322" y="159087"/>
                  <a:pt x="613458" y="173620"/>
                </a:cubicBezTo>
                <a:cubicBezTo>
                  <a:pt x="616665" y="165602"/>
                  <a:pt x="649309" y="69448"/>
                  <a:pt x="671331" y="69448"/>
                </a:cubicBezTo>
                <a:cubicBezTo>
                  <a:pt x="693157" y="69448"/>
                  <a:pt x="717630" y="115747"/>
                  <a:pt x="717630" y="115747"/>
                </a:cubicBezTo>
                <a:cubicBezTo>
                  <a:pt x="733063" y="111889"/>
                  <a:pt x="749392" y="110633"/>
                  <a:pt x="763929" y="104172"/>
                </a:cubicBezTo>
                <a:cubicBezTo>
                  <a:pt x="784487" y="95035"/>
                  <a:pt x="802136" y="80373"/>
                  <a:pt x="821802" y="69448"/>
                </a:cubicBezTo>
                <a:cubicBezTo>
                  <a:pt x="836885" y="61068"/>
                  <a:pt x="852334" y="53307"/>
                  <a:pt x="868101" y="46299"/>
                </a:cubicBezTo>
                <a:cubicBezTo>
                  <a:pt x="953045" y="8546"/>
                  <a:pt x="899209" y="40992"/>
                  <a:pt x="960698" y="0"/>
                </a:cubicBezTo>
                <a:cubicBezTo>
                  <a:pt x="963693" y="11980"/>
                  <a:pt x="973902" y="74875"/>
                  <a:pt x="995422" y="81023"/>
                </a:cubicBezTo>
                <a:cubicBezTo>
                  <a:pt x="1010465" y="85321"/>
                  <a:pt x="1068615" y="64342"/>
                  <a:pt x="1088020" y="57873"/>
                </a:cubicBezTo>
                <a:cubicBezTo>
                  <a:pt x="1099595" y="65590"/>
                  <a:pt x="1112057" y="72117"/>
                  <a:pt x="1122744" y="81023"/>
                </a:cubicBezTo>
                <a:cubicBezTo>
                  <a:pt x="1135319" y="91502"/>
                  <a:pt x="1143848" y="106667"/>
                  <a:pt x="1157468" y="115747"/>
                </a:cubicBezTo>
                <a:cubicBezTo>
                  <a:pt x="1167620" y="122515"/>
                  <a:pt x="1180617" y="123463"/>
                  <a:pt x="1192192" y="127321"/>
                </a:cubicBezTo>
                <a:cubicBezTo>
                  <a:pt x="1245259" y="47721"/>
                  <a:pt x="1212097" y="49075"/>
                  <a:pt x="1273215" y="69448"/>
                </a:cubicBezTo>
                <a:cubicBezTo>
                  <a:pt x="1294300" y="97562"/>
                  <a:pt x="1302893" y="127321"/>
                  <a:pt x="1342663" y="127321"/>
                </a:cubicBezTo>
                <a:cubicBezTo>
                  <a:pt x="1354864" y="127321"/>
                  <a:pt x="1365812" y="119605"/>
                  <a:pt x="1377387" y="115747"/>
                </a:cubicBezTo>
                <a:cubicBezTo>
                  <a:pt x="1404936" y="97380"/>
                  <a:pt x="1442058" y="71836"/>
                  <a:pt x="1469985" y="57873"/>
                </a:cubicBezTo>
                <a:cubicBezTo>
                  <a:pt x="1480898" y="52417"/>
                  <a:pt x="1493134" y="50157"/>
                  <a:pt x="1504709" y="46299"/>
                </a:cubicBezTo>
                <a:lnTo>
                  <a:pt x="1551007" y="115747"/>
                </a:lnTo>
                <a:cubicBezTo>
                  <a:pt x="1578942" y="157650"/>
                  <a:pt x="1561715" y="156692"/>
                  <a:pt x="1597306" y="13889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955134">
            <a:off x="197340" y="667435"/>
            <a:ext cx="1747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Mistral" panose="03090702030407020403" pitchFamily="66" charset="0"/>
              </a:rPr>
              <a:t>THIRST</a:t>
            </a:r>
            <a:endParaRPr lang="en-US" sz="3600" b="1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85122" y="3899205"/>
            <a:ext cx="4038599" cy="2352766"/>
            <a:chOff x="4876800" y="742889"/>
            <a:chExt cx="4038599" cy="2352766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 15"/>
            <p:cNvSpPr/>
            <p:nvPr/>
          </p:nvSpPr>
          <p:spPr>
            <a:xfrm>
              <a:off x="5948588" y="762000"/>
              <a:ext cx="2662011" cy="2133600"/>
            </a:xfrm>
            <a:prstGeom prst="rect">
              <a:avLst/>
            </a:prstGeom>
            <a:solidFill>
              <a:srgbClr val="015D91">
                <a:lumMod val="60000"/>
                <a:lumOff val="40000"/>
              </a:srgbClr>
            </a:solidFill>
            <a:ln w="38100" cap="flat" cmpd="sng" algn="ctr">
              <a:solidFill>
                <a:srgbClr val="015D91"/>
              </a:solidFill>
              <a:prstDash val="solid"/>
            </a:ln>
            <a:effectLst/>
            <a:scene3d>
              <a:camera prst="isometricTopUp"/>
              <a:lightRig rig="threePt" dir="t"/>
            </a:scene3d>
            <a:sp3d z="31750" extrusionH="120650">
              <a:extrusionClr>
                <a:srgbClr val="015D91">
                  <a:lumMod val="60000"/>
                  <a:lumOff val="40000"/>
                </a:srgbClr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15D9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" name="Curved Connector 16"/>
            <p:cNvCxnSpPr/>
            <p:nvPr/>
          </p:nvCxnSpPr>
          <p:spPr>
            <a:xfrm rot="16200000" flipH="1">
              <a:off x="5105400" y="1219200"/>
              <a:ext cx="609600" cy="457200"/>
            </a:xfrm>
            <a:prstGeom prst="curvedConnector3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18" name="Curved Connector 17"/>
            <p:cNvCxnSpPr/>
            <p:nvPr/>
          </p:nvCxnSpPr>
          <p:spPr>
            <a:xfrm rot="10800000">
              <a:off x="6896101" y="2209800"/>
              <a:ext cx="1142999" cy="685800"/>
            </a:xfrm>
            <a:prstGeom prst="curvedConnector3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6385833" y="1552545"/>
              <a:ext cx="2042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325,851 gallons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76800" y="742889"/>
              <a:ext cx="609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 ft.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81974" y="2695545"/>
              <a:ext cx="733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 ac.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17985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Conservation: </a:t>
            </a:r>
            <a:r>
              <a:rPr lang="en-US" dirty="0" smtClean="0"/>
              <a:t>Benefits vs Obstacles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162800" y="1093487"/>
            <a:ext cx="1752600" cy="1066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Lack of Information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62800" y="2162101"/>
            <a:ext cx="17526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Amplified Data Gap at Regional Level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2800" y="3225273"/>
            <a:ext cx="1752600" cy="1066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RWPGs Cannot Enforce Conservation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166429" y="4288445"/>
            <a:ext cx="17526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Significant Results Require Many Stakeholders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2800" y="5351617"/>
            <a:ext cx="1752600" cy="1066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Most Rates Not Build for Robust Conservation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725714" y="6429303"/>
            <a:ext cx="11059886" cy="174697"/>
          </a:xfrm>
          <a:custGeom>
            <a:avLst/>
            <a:gdLst>
              <a:gd name="connsiteX0" fmla="*/ 0 w 11059886"/>
              <a:gd name="connsiteY0" fmla="*/ 131154 h 174697"/>
              <a:gd name="connsiteX1" fmla="*/ 5588000 w 11059886"/>
              <a:gd name="connsiteY1" fmla="*/ 526 h 174697"/>
              <a:gd name="connsiteX2" fmla="*/ 11059886 w 11059886"/>
              <a:gd name="connsiteY2" fmla="*/ 174697 h 17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59886" h="174697">
                <a:moveTo>
                  <a:pt x="0" y="131154"/>
                </a:moveTo>
                <a:cubicBezTo>
                  <a:pt x="1872343" y="62211"/>
                  <a:pt x="3744686" y="-6731"/>
                  <a:pt x="5588000" y="526"/>
                </a:cubicBezTo>
                <a:cubicBezTo>
                  <a:pt x="7431314" y="7783"/>
                  <a:pt x="9245600" y="91240"/>
                  <a:pt x="11059886" y="174697"/>
                </a:cubicBezTo>
              </a:path>
            </a:pathLst>
          </a:cu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0680613">
            <a:off x="5271366" y="5133484"/>
            <a:ext cx="1752600" cy="106680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 Cost Strategy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0328910">
            <a:off x="5228750" y="2358445"/>
            <a:ext cx="1752600" cy="10668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Opportunities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19557368">
            <a:off x="5247264" y="973767"/>
            <a:ext cx="1752600" cy="10668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Avoidance/ Delay of Major Infrastructure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339515">
            <a:off x="5065808" y="3776172"/>
            <a:ext cx="1752600" cy="10668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Scalable Approach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8411665">
            <a:off x="3526912" y="4882067"/>
            <a:ext cx="1752600" cy="10668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Continuous Process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464338" y="5008980"/>
            <a:ext cx="1179286" cy="1507671"/>
            <a:chOff x="464338" y="5008980"/>
            <a:chExt cx="1179286" cy="1507671"/>
          </a:xfrm>
        </p:grpSpPr>
        <p:sp>
          <p:nvSpPr>
            <p:cNvPr id="17" name="Rectangle 16"/>
            <p:cNvSpPr/>
            <p:nvPr/>
          </p:nvSpPr>
          <p:spPr>
            <a:xfrm rot="21058728">
              <a:off x="464338" y="5008980"/>
              <a:ext cx="1179286" cy="7034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YOU ARE HERE</a:t>
              </a:r>
              <a:endParaRPr lang="en-US" dirty="0"/>
            </a:p>
          </p:txBody>
        </p:sp>
        <p:cxnSp>
          <p:nvCxnSpPr>
            <p:cNvPr id="19" name="Straight Connector 18"/>
            <p:cNvCxnSpPr>
              <a:stCxn id="17" idx="2"/>
            </p:cNvCxnSpPr>
            <p:nvPr/>
          </p:nvCxnSpPr>
          <p:spPr>
            <a:xfrm>
              <a:off x="1109129" y="5708047"/>
              <a:ext cx="110071" cy="80860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654845">
            <a:off x="10325203" y="5046669"/>
            <a:ext cx="1179286" cy="1507671"/>
            <a:chOff x="464338" y="5008980"/>
            <a:chExt cx="1179286" cy="1507671"/>
          </a:xfrm>
        </p:grpSpPr>
        <p:sp>
          <p:nvSpPr>
            <p:cNvPr id="22" name="Rectangle 21"/>
            <p:cNvSpPr/>
            <p:nvPr/>
          </p:nvSpPr>
          <p:spPr>
            <a:xfrm rot="21058728">
              <a:off x="464338" y="5008980"/>
              <a:ext cx="1179286" cy="70341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SWEET VICTORY!</a:t>
              </a:r>
              <a:endParaRPr lang="en-US" dirty="0"/>
            </a:p>
          </p:txBody>
        </p:sp>
        <p:cxnSp>
          <p:nvCxnSpPr>
            <p:cNvPr id="23" name="Straight Connector 22"/>
            <p:cNvCxnSpPr>
              <a:stCxn id="22" idx="2"/>
            </p:cNvCxnSpPr>
            <p:nvPr/>
          </p:nvCxnSpPr>
          <p:spPr>
            <a:xfrm>
              <a:off x="1109129" y="5708047"/>
              <a:ext cx="110071" cy="80860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810000" y="990600"/>
            <a:ext cx="1545654" cy="3930272"/>
            <a:chOff x="3810000" y="990600"/>
            <a:chExt cx="1545654" cy="3930272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3962400" y="3352800"/>
              <a:ext cx="304800" cy="1568072"/>
            </a:xfrm>
            <a:prstGeom prst="line">
              <a:avLst/>
            </a:prstGeom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267200" y="3352800"/>
              <a:ext cx="609600" cy="533400"/>
            </a:xfrm>
            <a:prstGeom prst="line">
              <a:avLst/>
            </a:prstGeom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4800600" y="3886200"/>
              <a:ext cx="76200" cy="762000"/>
            </a:xfrm>
            <a:prstGeom prst="line">
              <a:avLst/>
            </a:prstGeom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4267200" y="1676400"/>
              <a:ext cx="228600" cy="1676400"/>
            </a:xfrm>
            <a:prstGeom prst="line">
              <a:avLst/>
            </a:prstGeom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3810000" y="1676400"/>
              <a:ext cx="685800" cy="401417"/>
            </a:xfrm>
            <a:prstGeom prst="line">
              <a:avLst/>
            </a:prstGeom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810000" y="2077817"/>
              <a:ext cx="0" cy="665383"/>
            </a:xfrm>
            <a:prstGeom prst="line">
              <a:avLst/>
            </a:prstGeom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495800" y="1676400"/>
              <a:ext cx="521684" cy="483887"/>
            </a:xfrm>
            <a:prstGeom prst="line">
              <a:avLst/>
            </a:prstGeom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017484" y="2160287"/>
              <a:ext cx="338170" cy="125713"/>
            </a:xfrm>
            <a:prstGeom prst="line">
              <a:avLst/>
            </a:prstGeom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4221013" y="990600"/>
              <a:ext cx="750284" cy="685800"/>
            </a:xfrm>
            <a:prstGeom prst="ellipse">
              <a:avLst/>
            </a:prstGeom>
            <a:noFill/>
            <a:ln w="1016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6441819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7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453 0.28773 L -0.30117 0.33935 C -0.27018 0.35347 -0.22995 0.3456 -0.19075 0.32153 C -0.1457 0.29514 -0.11237 0.25741 -0.09336 0.21319 L 0.00195 0.01273 " pathEditMode="relative" rAng="20460000" ptsTypes="AAAAA">
                                          <p:cBhvr>
                                            <p:cTn id="3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971" y="-53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7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453 0.28773 L -0.30117 0.33935 C -0.27018 0.35347 -0.22995 0.3456 -0.19075 0.32153 C -0.1457 0.29514 -0.11237 0.25741 -0.09336 0.21319 L 0.00195 0.01273 " pathEditMode="relative" rAng="20460000" ptsTypes="AAAAA">
                                          <p:cBhvr>
                                            <p:cTn id="3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971" y="-53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Conservation: </a:t>
            </a:r>
            <a:r>
              <a:rPr lang="en-US" dirty="0" smtClean="0"/>
              <a:t>Difficulties with a Regional Approach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1143000"/>
          <a:ext cx="77724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163800" y="6153253"/>
            <a:ext cx="5867400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" dirty="0" smtClean="0"/>
              <a:t>Note:  This is the fine print.  The print is fine.  I doubt you will find a finer print.  If you want to read this then fine with me.</a:t>
            </a:r>
            <a:endParaRPr lang="en-US" sz="300" dirty="0"/>
          </a:p>
        </p:txBody>
      </p:sp>
      <p:sp>
        <p:nvSpPr>
          <p:cNvPr id="10" name="Oval 9"/>
          <p:cNvSpPr/>
          <p:nvPr/>
        </p:nvSpPr>
        <p:spPr>
          <a:xfrm>
            <a:off x="13792200" y="1401097"/>
            <a:ext cx="5181600" cy="5257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058" y="1020097"/>
            <a:ext cx="987457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3051" t="17544" r="26676" b="9650"/>
          <a:stretch/>
        </p:blipFill>
        <p:spPr>
          <a:xfrm>
            <a:off x="7581900" y="533400"/>
            <a:ext cx="46482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881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Conservation: </a:t>
            </a:r>
            <a:r>
              <a:rPr lang="en-US" dirty="0" smtClean="0"/>
              <a:t>What You See, What You Don’t</a:t>
            </a:r>
            <a:endParaRPr lang="en-US" dirty="0"/>
          </a:p>
        </p:txBody>
      </p:sp>
      <p:grpSp>
        <p:nvGrpSpPr>
          <p:cNvPr id="95" name="Group 94"/>
          <p:cNvGrpSpPr/>
          <p:nvPr/>
        </p:nvGrpSpPr>
        <p:grpSpPr>
          <a:xfrm>
            <a:off x="158904" y="1295399"/>
            <a:ext cx="11836400" cy="5181601"/>
            <a:chOff x="158904" y="963402"/>
            <a:chExt cx="11836400" cy="5181601"/>
          </a:xfrm>
        </p:grpSpPr>
        <p:sp>
          <p:nvSpPr>
            <p:cNvPr id="85" name="Freeform 84"/>
            <p:cNvSpPr/>
            <p:nvPr/>
          </p:nvSpPr>
          <p:spPr>
            <a:xfrm>
              <a:off x="8915400" y="963403"/>
              <a:ext cx="2400301" cy="2465559"/>
            </a:xfrm>
            <a:custGeom>
              <a:avLst/>
              <a:gdLst>
                <a:gd name="connsiteX0" fmla="*/ 2400301 w 2400301"/>
                <a:gd name="connsiteY0" fmla="*/ 2132730 h 2465559"/>
                <a:gd name="connsiteX1" fmla="*/ 2400301 w 2400301"/>
                <a:gd name="connsiteY1" fmla="*/ 2428716 h 2465559"/>
                <a:gd name="connsiteX2" fmla="*/ 2355878 w 2400301"/>
                <a:gd name="connsiteY2" fmla="*/ 2440285 h 2465559"/>
                <a:gd name="connsiteX3" fmla="*/ 1543229 w 2400301"/>
                <a:gd name="connsiteY3" fmla="*/ 2419510 h 2465559"/>
                <a:gd name="connsiteX4" fmla="*/ 573903 w 2400301"/>
                <a:gd name="connsiteY4" fmla="*/ 2256625 h 2465559"/>
                <a:gd name="connsiteX5" fmla="*/ 427564 w 2400301"/>
                <a:gd name="connsiteY5" fmla="*/ 2239259 h 2465559"/>
                <a:gd name="connsiteX6" fmla="*/ 400058 w 2400301"/>
                <a:gd name="connsiteY6" fmla="*/ 0 h 2465559"/>
                <a:gd name="connsiteX7" fmla="*/ 2000242 w 2400301"/>
                <a:gd name="connsiteY7" fmla="*/ 0 h 2465559"/>
                <a:gd name="connsiteX8" fmla="*/ 2400300 w 2400301"/>
                <a:gd name="connsiteY8" fmla="*/ 400058 h 2465559"/>
                <a:gd name="connsiteX9" fmla="*/ 2400300 w 2400301"/>
                <a:gd name="connsiteY9" fmla="*/ 2132729 h 2465559"/>
                <a:gd name="connsiteX10" fmla="*/ 427563 w 2400301"/>
                <a:gd name="connsiteY10" fmla="*/ 2239258 h 2465559"/>
                <a:gd name="connsiteX11" fmla="*/ 420427 w 2400301"/>
                <a:gd name="connsiteY11" fmla="*/ 2238411 h 2465559"/>
                <a:gd name="connsiteX12" fmla="*/ 84404 w 2400301"/>
                <a:gd name="connsiteY12" fmla="*/ 2193798 h 2465559"/>
                <a:gd name="connsiteX13" fmla="*/ 0 w 2400301"/>
                <a:gd name="connsiteY13" fmla="*/ 2184104 h 2465559"/>
                <a:gd name="connsiteX14" fmla="*/ 0 w 2400301"/>
                <a:gd name="connsiteY14" fmla="*/ 400058 h 2465559"/>
                <a:gd name="connsiteX15" fmla="*/ 400058 w 2400301"/>
                <a:gd name="connsiteY15" fmla="*/ 0 h 246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00301" h="2465559">
                  <a:moveTo>
                    <a:pt x="2400301" y="2132730"/>
                  </a:moveTo>
                  <a:lnTo>
                    <a:pt x="2400301" y="2428716"/>
                  </a:lnTo>
                  <a:lnTo>
                    <a:pt x="2355878" y="2440285"/>
                  </a:lnTo>
                  <a:cubicBezTo>
                    <a:pt x="2104558" y="2493940"/>
                    <a:pt x="1840225" y="2450120"/>
                    <a:pt x="1543229" y="2419510"/>
                  </a:cubicBezTo>
                  <a:cubicBezTo>
                    <a:pt x="1246234" y="2388900"/>
                    <a:pt x="967129" y="2297572"/>
                    <a:pt x="573903" y="2256625"/>
                  </a:cubicBezTo>
                  <a:lnTo>
                    <a:pt x="427564" y="2239259"/>
                  </a:lnTo>
                  <a:close/>
                  <a:moveTo>
                    <a:pt x="400058" y="0"/>
                  </a:moveTo>
                  <a:lnTo>
                    <a:pt x="2000242" y="0"/>
                  </a:lnTo>
                  <a:cubicBezTo>
                    <a:pt x="2221188" y="0"/>
                    <a:pt x="2400300" y="179112"/>
                    <a:pt x="2400300" y="400058"/>
                  </a:cubicBezTo>
                  <a:lnTo>
                    <a:pt x="2400300" y="2132729"/>
                  </a:lnTo>
                  <a:lnTo>
                    <a:pt x="427563" y="2239258"/>
                  </a:lnTo>
                  <a:lnTo>
                    <a:pt x="420427" y="2238411"/>
                  </a:lnTo>
                  <a:cubicBezTo>
                    <a:pt x="314361" y="2224697"/>
                    <a:pt x="201313" y="2208499"/>
                    <a:pt x="84404" y="2193798"/>
                  </a:cubicBezTo>
                  <a:lnTo>
                    <a:pt x="0" y="2184104"/>
                  </a:lnTo>
                  <a:lnTo>
                    <a:pt x="0" y="400058"/>
                  </a:lnTo>
                  <a:cubicBezTo>
                    <a:pt x="0" y="179112"/>
                    <a:pt x="179112" y="0"/>
                    <a:pt x="40005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8915399" y="3147508"/>
              <a:ext cx="2400300" cy="2997495"/>
            </a:xfrm>
            <a:custGeom>
              <a:avLst/>
              <a:gdLst>
                <a:gd name="connsiteX0" fmla="*/ 1 w 2400300"/>
                <a:gd name="connsiteY0" fmla="*/ 0 h 2997495"/>
                <a:gd name="connsiteX1" fmla="*/ 84405 w 2400300"/>
                <a:gd name="connsiteY1" fmla="*/ 9694 h 2997495"/>
                <a:gd name="connsiteX2" fmla="*/ 420428 w 2400300"/>
                <a:gd name="connsiteY2" fmla="*/ 54307 h 2997495"/>
                <a:gd name="connsiteX3" fmla="*/ 427558 w 2400300"/>
                <a:gd name="connsiteY3" fmla="*/ 55153 h 2997495"/>
                <a:gd name="connsiteX4" fmla="*/ 427563 w 2400300"/>
                <a:gd name="connsiteY4" fmla="*/ 55153 h 2997495"/>
                <a:gd name="connsiteX5" fmla="*/ 573902 w 2400300"/>
                <a:gd name="connsiteY5" fmla="*/ 72519 h 2997495"/>
                <a:gd name="connsiteX6" fmla="*/ 1543228 w 2400300"/>
                <a:gd name="connsiteY6" fmla="*/ 235404 h 2997495"/>
                <a:gd name="connsiteX7" fmla="*/ 2355877 w 2400300"/>
                <a:gd name="connsiteY7" fmla="*/ 256179 h 2997495"/>
                <a:gd name="connsiteX8" fmla="*/ 2400300 w 2400300"/>
                <a:gd name="connsiteY8" fmla="*/ 244610 h 2997495"/>
                <a:gd name="connsiteX9" fmla="*/ 2400300 w 2400300"/>
                <a:gd name="connsiteY9" fmla="*/ 2597437 h 2997495"/>
                <a:gd name="connsiteX10" fmla="*/ 2000242 w 2400300"/>
                <a:gd name="connsiteY10" fmla="*/ 2997495 h 2997495"/>
                <a:gd name="connsiteX11" fmla="*/ 400058 w 2400300"/>
                <a:gd name="connsiteY11" fmla="*/ 2997495 h 2997495"/>
                <a:gd name="connsiteX12" fmla="*/ 0 w 2400300"/>
                <a:gd name="connsiteY12" fmla="*/ 2597437 h 2997495"/>
                <a:gd name="connsiteX13" fmla="*/ 0 w 2400300"/>
                <a:gd name="connsiteY13" fmla="*/ 78242 h 2997495"/>
                <a:gd name="connsiteX14" fmla="*/ 1 w 2400300"/>
                <a:gd name="connsiteY14" fmla="*/ 78242 h 299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0300" h="2997495">
                  <a:moveTo>
                    <a:pt x="1" y="0"/>
                  </a:moveTo>
                  <a:lnTo>
                    <a:pt x="84405" y="9694"/>
                  </a:lnTo>
                  <a:cubicBezTo>
                    <a:pt x="201314" y="24395"/>
                    <a:pt x="314362" y="40593"/>
                    <a:pt x="420428" y="54307"/>
                  </a:cubicBezTo>
                  <a:lnTo>
                    <a:pt x="427558" y="55153"/>
                  </a:lnTo>
                  <a:lnTo>
                    <a:pt x="427563" y="55153"/>
                  </a:lnTo>
                  <a:lnTo>
                    <a:pt x="573902" y="72519"/>
                  </a:lnTo>
                  <a:cubicBezTo>
                    <a:pt x="967128" y="113466"/>
                    <a:pt x="1246233" y="204794"/>
                    <a:pt x="1543228" y="235404"/>
                  </a:cubicBezTo>
                  <a:cubicBezTo>
                    <a:pt x="1840224" y="266014"/>
                    <a:pt x="2104557" y="309834"/>
                    <a:pt x="2355877" y="256179"/>
                  </a:cubicBezTo>
                  <a:lnTo>
                    <a:pt x="2400300" y="244610"/>
                  </a:lnTo>
                  <a:lnTo>
                    <a:pt x="2400300" y="2597437"/>
                  </a:lnTo>
                  <a:cubicBezTo>
                    <a:pt x="2400300" y="2818383"/>
                    <a:pt x="2221188" y="2997495"/>
                    <a:pt x="2000242" y="2997495"/>
                  </a:cubicBezTo>
                  <a:lnTo>
                    <a:pt x="400058" y="2997495"/>
                  </a:lnTo>
                  <a:cubicBezTo>
                    <a:pt x="179112" y="2997495"/>
                    <a:pt x="0" y="2818383"/>
                    <a:pt x="0" y="2597437"/>
                  </a:cubicBezTo>
                  <a:lnTo>
                    <a:pt x="0" y="78242"/>
                  </a:lnTo>
                  <a:lnTo>
                    <a:pt x="1" y="7824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4914900" y="963402"/>
              <a:ext cx="2400300" cy="2693150"/>
            </a:xfrm>
            <a:custGeom>
              <a:avLst/>
              <a:gdLst>
                <a:gd name="connsiteX0" fmla="*/ 2400300 w 2400300"/>
                <a:gd name="connsiteY0" fmla="*/ 2348759 h 2693150"/>
                <a:gd name="connsiteX1" fmla="*/ 2400300 w 2400300"/>
                <a:gd name="connsiteY1" fmla="*/ 2458543 h 2693150"/>
                <a:gd name="connsiteX2" fmla="*/ 2278878 w 2400300"/>
                <a:gd name="connsiteY2" fmla="*/ 2513353 h 2693150"/>
                <a:gd name="connsiteX3" fmla="*/ 1772754 w 2400300"/>
                <a:gd name="connsiteY3" fmla="*/ 2680674 h 2693150"/>
                <a:gd name="connsiteX4" fmla="*/ 691305 w 2400300"/>
                <a:gd name="connsiteY4" fmla="*/ 2523181 h 2693150"/>
                <a:gd name="connsiteX5" fmla="*/ 437819 w 2400300"/>
                <a:gd name="connsiteY5" fmla="*/ 2466804 h 2693150"/>
                <a:gd name="connsiteX6" fmla="*/ 390422 w 2400300"/>
                <a:gd name="connsiteY6" fmla="*/ 2457293 h 2693150"/>
                <a:gd name="connsiteX7" fmla="*/ 400058 w 2400300"/>
                <a:gd name="connsiteY7" fmla="*/ 0 h 2693150"/>
                <a:gd name="connsiteX8" fmla="*/ 2000242 w 2400300"/>
                <a:gd name="connsiteY8" fmla="*/ 0 h 2693150"/>
                <a:gd name="connsiteX9" fmla="*/ 2400300 w 2400300"/>
                <a:gd name="connsiteY9" fmla="*/ 400058 h 2693150"/>
                <a:gd name="connsiteX10" fmla="*/ 2400300 w 2400300"/>
                <a:gd name="connsiteY10" fmla="*/ 2348758 h 2693150"/>
                <a:gd name="connsiteX11" fmla="*/ 390422 w 2400300"/>
                <a:gd name="connsiteY11" fmla="*/ 2457292 h 2693150"/>
                <a:gd name="connsiteX12" fmla="*/ 277318 w 2400300"/>
                <a:gd name="connsiteY12" fmla="*/ 2434597 h 2693150"/>
                <a:gd name="connsiteX13" fmla="*/ 101724 w 2400300"/>
                <a:gd name="connsiteY13" fmla="*/ 2402962 h 2693150"/>
                <a:gd name="connsiteX14" fmla="*/ 0 w 2400300"/>
                <a:gd name="connsiteY14" fmla="*/ 2387612 h 2693150"/>
                <a:gd name="connsiteX15" fmla="*/ 0 w 2400300"/>
                <a:gd name="connsiteY15" fmla="*/ 400058 h 2693150"/>
                <a:gd name="connsiteX16" fmla="*/ 400058 w 2400300"/>
                <a:gd name="connsiteY16" fmla="*/ 0 h 269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00300" h="2693150">
                  <a:moveTo>
                    <a:pt x="2400300" y="2348759"/>
                  </a:moveTo>
                  <a:lnTo>
                    <a:pt x="2400300" y="2458543"/>
                  </a:lnTo>
                  <a:lnTo>
                    <a:pt x="2278878" y="2513353"/>
                  </a:lnTo>
                  <a:cubicBezTo>
                    <a:pt x="2100370" y="2592045"/>
                    <a:pt x="1928571" y="2658840"/>
                    <a:pt x="1772754" y="2680674"/>
                  </a:cubicBezTo>
                  <a:cubicBezTo>
                    <a:pt x="1357242" y="2738899"/>
                    <a:pt x="1049791" y="2577438"/>
                    <a:pt x="691305" y="2523181"/>
                  </a:cubicBezTo>
                  <a:cubicBezTo>
                    <a:pt x="691305" y="2523181"/>
                    <a:pt x="586191" y="2497840"/>
                    <a:pt x="437819" y="2466804"/>
                  </a:cubicBezTo>
                  <a:lnTo>
                    <a:pt x="390422" y="2457293"/>
                  </a:lnTo>
                  <a:close/>
                  <a:moveTo>
                    <a:pt x="400058" y="0"/>
                  </a:moveTo>
                  <a:lnTo>
                    <a:pt x="2000242" y="0"/>
                  </a:lnTo>
                  <a:cubicBezTo>
                    <a:pt x="2221188" y="0"/>
                    <a:pt x="2400300" y="179112"/>
                    <a:pt x="2400300" y="400058"/>
                  </a:cubicBezTo>
                  <a:lnTo>
                    <a:pt x="2400300" y="2348758"/>
                  </a:lnTo>
                  <a:lnTo>
                    <a:pt x="390422" y="2457292"/>
                  </a:lnTo>
                  <a:lnTo>
                    <a:pt x="277318" y="2434597"/>
                  </a:lnTo>
                  <a:cubicBezTo>
                    <a:pt x="220539" y="2423715"/>
                    <a:pt x="161243" y="2412927"/>
                    <a:pt x="101724" y="2402962"/>
                  </a:cubicBezTo>
                  <a:lnTo>
                    <a:pt x="0" y="2387612"/>
                  </a:lnTo>
                  <a:lnTo>
                    <a:pt x="0" y="400058"/>
                  </a:lnTo>
                  <a:cubicBezTo>
                    <a:pt x="0" y="179112"/>
                    <a:pt x="179112" y="0"/>
                    <a:pt x="40005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914399" y="3340343"/>
              <a:ext cx="2400300" cy="2804660"/>
            </a:xfrm>
            <a:custGeom>
              <a:avLst/>
              <a:gdLst>
                <a:gd name="connsiteX0" fmla="*/ 669889 w 2400300"/>
                <a:gd name="connsiteY0" fmla="*/ 2 h 2804660"/>
                <a:gd name="connsiteX1" fmla="*/ 1245712 w 2400300"/>
                <a:gd name="connsiteY1" fmla="*/ 152350 h 2804660"/>
                <a:gd name="connsiteX2" fmla="*/ 1374696 w 2400300"/>
                <a:gd name="connsiteY2" fmla="*/ 211538 h 2804660"/>
                <a:gd name="connsiteX3" fmla="*/ 1419068 w 2400300"/>
                <a:gd name="connsiteY3" fmla="*/ 240834 h 2804660"/>
                <a:gd name="connsiteX4" fmla="*/ 1419067 w 2400300"/>
                <a:gd name="connsiteY4" fmla="*/ 240834 h 2804660"/>
                <a:gd name="connsiteX5" fmla="*/ 1482198 w 2400300"/>
                <a:gd name="connsiteY5" fmla="*/ 282515 h 2804660"/>
                <a:gd name="connsiteX6" fmla="*/ 1743544 w 2400300"/>
                <a:gd name="connsiteY6" fmla="*/ 377815 h 2804660"/>
                <a:gd name="connsiteX7" fmla="*/ 2340441 w 2400300"/>
                <a:gd name="connsiteY7" fmla="*/ 302783 h 2804660"/>
                <a:gd name="connsiteX8" fmla="*/ 2400300 w 2400300"/>
                <a:gd name="connsiteY8" fmla="*/ 290742 h 2804660"/>
                <a:gd name="connsiteX9" fmla="*/ 2400300 w 2400300"/>
                <a:gd name="connsiteY9" fmla="*/ 2404602 h 2804660"/>
                <a:gd name="connsiteX10" fmla="*/ 2000242 w 2400300"/>
                <a:gd name="connsiteY10" fmla="*/ 2804660 h 2804660"/>
                <a:gd name="connsiteX11" fmla="*/ 400058 w 2400300"/>
                <a:gd name="connsiteY11" fmla="*/ 2804660 h 2804660"/>
                <a:gd name="connsiteX12" fmla="*/ 0 w 2400300"/>
                <a:gd name="connsiteY12" fmla="*/ 2404602 h 2804660"/>
                <a:gd name="connsiteX13" fmla="*/ 0 w 2400300"/>
                <a:gd name="connsiteY13" fmla="*/ 317464 h 2804660"/>
                <a:gd name="connsiteX14" fmla="*/ 1 w 2400300"/>
                <a:gd name="connsiteY14" fmla="*/ 317464 h 2804660"/>
                <a:gd name="connsiteX15" fmla="*/ 1 w 2400300"/>
                <a:gd name="connsiteY15" fmla="*/ 122483 h 2804660"/>
                <a:gd name="connsiteX16" fmla="*/ 116765 w 2400300"/>
                <a:gd name="connsiteY16" fmla="*/ 90917 h 2804660"/>
                <a:gd name="connsiteX17" fmla="*/ 551900 w 2400300"/>
                <a:gd name="connsiteY17" fmla="*/ 6144 h 2804660"/>
                <a:gd name="connsiteX18" fmla="*/ 669889 w 2400300"/>
                <a:gd name="connsiteY18" fmla="*/ 2 h 28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0300" h="2804660">
                  <a:moveTo>
                    <a:pt x="669889" y="2"/>
                  </a:moveTo>
                  <a:cubicBezTo>
                    <a:pt x="927928" y="505"/>
                    <a:pt x="1071930" y="98147"/>
                    <a:pt x="1245712" y="152350"/>
                  </a:cubicBezTo>
                  <a:cubicBezTo>
                    <a:pt x="1295364" y="167836"/>
                    <a:pt x="1336820" y="188705"/>
                    <a:pt x="1374696" y="211538"/>
                  </a:cubicBezTo>
                  <a:lnTo>
                    <a:pt x="1419068" y="240834"/>
                  </a:lnTo>
                  <a:lnTo>
                    <a:pt x="1419067" y="240834"/>
                  </a:lnTo>
                  <a:lnTo>
                    <a:pt x="1482198" y="282515"/>
                  </a:lnTo>
                  <a:cubicBezTo>
                    <a:pt x="1552862" y="329206"/>
                    <a:pt x="1627668" y="370086"/>
                    <a:pt x="1743544" y="377815"/>
                  </a:cubicBezTo>
                  <a:cubicBezTo>
                    <a:pt x="1888389" y="387476"/>
                    <a:pt x="2134713" y="343545"/>
                    <a:pt x="2340441" y="302783"/>
                  </a:cubicBezTo>
                  <a:lnTo>
                    <a:pt x="2400300" y="290742"/>
                  </a:lnTo>
                  <a:lnTo>
                    <a:pt x="2400300" y="2404602"/>
                  </a:lnTo>
                  <a:cubicBezTo>
                    <a:pt x="2400300" y="2625548"/>
                    <a:pt x="2221188" y="2804660"/>
                    <a:pt x="2000242" y="2804660"/>
                  </a:cubicBezTo>
                  <a:lnTo>
                    <a:pt x="400058" y="2804660"/>
                  </a:lnTo>
                  <a:cubicBezTo>
                    <a:pt x="179112" y="2804660"/>
                    <a:pt x="0" y="2625548"/>
                    <a:pt x="0" y="2404602"/>
                  </a:cubicBezTo>
                  <a:lnTo>
                    <a:pt x="0" y="317464"/>
                  </a:lnTo>
                  <a:lnTo>
                    <a:pt x="1" y="317464"/>
                  </a:lnTo>
                  <a:lnTo>
                    <a:pt x="1" y="122483"/>
                  </a:lnTo>
                  <a:lnTo>
                    <a:pt x="116765" y="90917"/>
                  </a:lnTo>
                  <a:cubicBezTo>
                    <a:pt x="278298" y="49504"/>
                    <a:pt x="426091" y="19053"/>
                    <a:pt x="551900" y="6144"/>
                  </a:cubicBezTo>
                  <a:cubicBezTo>
                    <a:pt x="593837" y="1841"/>
                    <a:pt x="633027" y="-70"/>
                    <a:pt x="669889" y="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1"/>
            <p:cNvSpPr/>
            <p:nvPr/>
          </p:nvSpPr>
          <p:spPr>
            <a:xfrm>
              <a:off x="4914900" y="3351016"/>
              <a:ext cx="2400300" cy="2793987"/>
            </a:xfrm>
            <a:custGeom>
              <a:avLst/>
              <a:gdLst>
                <a:gd name="connsiteX0" fmla="*/ 0 w 2400300"/>
                <a:gd name="connsiteY0" fmla="*/ 0 h 2793987"/>
                <a:gd name="connsiteX1" fmla="*/ 101724 w 2400300"/>
                <a:gd name="connsiteY1" fmla="*/ 15350 h 2793987"/>
                <a:gd name="connsiteX2" fmla="*/ 277318 w 2400300"/>
                <a:gd name="connsiteY2" fmla="*/ 46985 h 2793987"/>
                <a:gd name="connsiteX3" fmla="*/ 390418 w 2400300"/>
                <a:gd name="connsiteY3" fmla="*/ 69679 h 2793987"/>
                <a:gd name="connsiteX4" fmla="*/ 390422 w 2400300"/>
                <a:gd name="connsiteY4" fmla="*/ 69679 h 2793987"/>
                <a:gd name="connsiteX5" fmla="*/ 437819 w 2400300"/>
                <a:gd name="connsiteY5" fmla="*/ 79190 h 2793987"/>
                <a:gd name="connsiteX6" fmla="*/ 691305 w 2400300"/>
                <a:gd name="connsiteY6" fmla="*/ 135567 h 2793987"/>
                <a:gd name="connsiteX7" fmla="*/ 1772754 w 2400300"/>
                <a:gd name="connsiteY7" fmla="*/ 293060 h 2793987"/>
                <a:gd name="connsiteX8" fmla="*/ 2278878 w 2400300"/>
                <a:gd name="connsiteY8" fmla="*/ 125739 h 2793987"/>
                <a:gd name="connsiteX9" fmla="*/ 2400300 w 2400300"/>
                <a:gd name="connsiteY9" fmla="*/ 70929 h 2793987"/>
                <a:gd name="connsiteX10" fmla="*/ 2400300 w 2400300"/>
                <a:gd name="connsiteY10" fmla="*/ 2393929 h 2793987"/>
                <a:gd name="connsiteX11" fmla="*/ 2000242 w 2400300"/>
                <a:gd name="connsiteY11" fmla="*/ 2793987 h 2793987"/>
                <a:gd name="connsiteX12" fmla="*/ 400058 w 2400300"/>
                <a:gd name="connsiteY12" fmla="*/ 2793987 h 2793987"/>
                <a:gd name="connsiteX13" fmla="*/ 0 w 2400300"/>
                <a:gd name="connsiteY13" fmla="*/ 2393929 h 2793987"/>
                <a:gd name="connsiteX14" fmla="*/ 0 w 2400300"/>
                <a:gd name="connsiteY14" fmla="*/ 90763 h 2793987"/>
                <a:gd name="connsiteX15" fmla="*/ 0 w 2400300"/>
                <a:gd name="connsiteY15" fmla="*/ 90762 h 279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00300" h="2793987">
                  <a:moveTo>
                    <a:pt x="0" y="0"/>
                  </a:moveTo>
                  <a:lnTo>
                    <a:pt x="101724" y="15350"/>
                  </a:lnTo>
                  <a:cubicBezTo>
                    <a:pt x="161243" y="25315"/>
                    <a:pt x="220539" y="36103"/>
                    <a:pt x="277318" y="46985"/>
                  </a:cubicBezTo>
                  <a:lnTo>
                    <a:pt x="390418" y="69679"/>
                  </a:lnTo>
                  <a:lnTo>
                    <a:pt x="390422" y="69679"/>
                  </a:lnTo>
                  <a:lnTo>
                    <a:pt x="437819" y="79190"/>
                  </a:lnTo>
                  <a:cubicBezTo>
                    <a:pt x="586191" y="110226"/>
                    <a:pt x="691305" y="135567"/>
                    <a:pt x="691305" y="135567"/>
                  </a:cubicBezTo>
                  <a:cubicBezTo>
                    <a:pt x="1049791" y="189824"/>
                    <a:pt x="1357242" y="351285"/>
                    <a:pt x="1772754" y="293060"/>
                  </a:cubicBezTo>
                  <a:cubicBezTo>
                    <a:pt x="1928571" y="271226"/>
                    <a:pt x="2100370" y="204431"/>
                    <a:pt x="2278878" y="125739"/>
                  </a:cubicBezTo>
                  <a:lnTo>
                    <a:pt x="2400300" y="70929"/>
                  </a:lnTo>
                  <a:lnTo>
                    <a:pt x="2400300" y="2393929"/>
                  </a:lnTo>
                  <a:cubicBezTo>
                    <a:pt x="2400300" y="2614875"/>
                    <a:pt x="2221188" y="2793987"/>
                    <a:pt x="2000242" y="2793987"/>
                  </a:cubicBezTo>
                  <a:lnTo>
                    <a:pt x="400058" y="2793987"/>
                  </a:lnTo>
                  <a:cubicBezTo>
                    <a:pt x="179112" y="2793987"/>
                    <a:pt x="0" y="2614875"/>
                    <a:pt x="0" y="2393929"/>
                  </a:cubicBezTo>
                  <a:lnTo>
                    <a:pt x="0" y="90763"/>
                  </a:lnTo>
                  <a:lnTo>
                    <a:pt x="0" y="907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914400" y="963403"/>
              <a:ext cx="2400301" cy="2756107"/>
            </a:xfrm>
            <a:custGeom>
              <a:avLst/>
              <a:gdLst>
                <a:gd name="connsiteX0" fmla="*/ 2400301 w 2400301"/>
                <a:gd name="connsiteY0" fmla="*/ 2564788 h 2756107"/>
                <a:gd name="connsiteX1" fmla="*/ 2400301 w 2400301"/>
                <a:gd name="connsiteY1" fmla="*/ 2667683 h 2756107"/>
                <a:gd name="connsiteX2" fmla="*/ 2340442 w 2400301"/>
                <a:gd name="connsiteY2" fmla="*/ 2679724 h 2756107"/>
                <a:gd name="connsiteX3" fmla="*/ 1743545 w 2400301"/>
                <a:gd name="connsiteY3" fmla="*/ 2754756 h 2756107"/>
                <a:gd name="connsiteX4" fmla="*/ 1482199 w 2400301"/>
                <a:gd name="connsiteY4" fmla="*/ 2659456 h 2756107"/>
                <a:gd name="connsiteX5" fmla="*/ 1419068 w 2400301"/>
                <a:gd name="connsiteY5" fmla="*/ 2617775 h 2756107"/>
                <a:gd name="connsiteX6" fmla="*/ 400058 w 2400301"/>
                <a:gd name="connsiteY6" fmla="*/ 0 h 2756107"/>
                <a:gd name="connsiteX7" fmla="*/ 2000242 w 2400301"/>
                <a:gd name="connsiteY7" fmla="*/ 0 h 2756107"/>
                <a:gd name="connsiteX8" fmla="*/ 2400300 w 2400301"/>
                <a:gd name="connsiteY8" fmla="*/ 400058 h 2756107"/>
                <a:gd name="connsiteX9" fmla="*/ 2400300 w 2400301"/>
                <a:gd name="connsiteY9" fmla="*/ 2564787 h 2756107"/>
                <a:gd name="connsiteX10" fmla="*/ 1419067 w 2400301"/>
                <a:gd name="connsiteY10" fmla="*/ 2617774 h 2756107"/>
                <a:gd name="connsiteX11" fmla="*/ 1374695 w 2400301"/>
                <a:gd name="connsiteY11" fmla="*/ 2588478 h 2756107"/>
                <a:gd name="connsiteX12" fmla="*/ 1245711 w 2400301"/>
                <a:gd name="connsiteY12" fmla="*/ 2529290 h 2756107"/>
                <a:gd name="connsiteX13" fmla="*/ 551899 w 2400301"/>
                <a:gd name="connsiteY13" fmla="*/ 2383084 h 2756107"/>
                <a:gd name="connsiteX14" fmla="*/ 116764 w 2400301"/>
                <a:gd name="connsiteY14" fmla="*/ 2467857 h 2756107"/>
                <a:gd name="connsiteX15" fmla="*/ 0 w 2400301"/>
                <a:gd name="connsiteY15" fmla="*/ 2499423 h 2756107"/>
                <a:gd name="connsiteX16" fmla="*/ 0 w 2400301"/>
                <a:gd name="connsiteY16" fmla="*/ 400058 h 2756107"/>
                <a:gd name="connsiteX17" fmla="*/ 400058 w 2400301"/>
                <a:gd name="connsiteY17" fmla="*/ 0 h 27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00301" h="2756107">
                  <a:moveTo>
                    <a:pt x="2400301" y="2564788"/>
                  </a:moveTo>
                  <a:lnTo>
                    <a:pt x="2400301" y="2667683"/>
                  </a:lnTo>
                  <a:lnTo>
                    <a:pt x="2340442" y="2679724"/>
                  </a:lnTo>
                  <a:cubicBezTo>
                    <a:pt x="2134714" y="2720486"/>
                    <a:pt x="1888390" y="2764417"/>
                    <a:pt x="1743545" y="2754756"/>
                  </a:cubicBezTo>
                  <a:cubicBezTo>
                    <a:pt x="1627669" y="2747027"/>
                    <a:pt x="1552863" y="2706147"/>
                    <a:pt x="1482199" y="2659456"/>
                  </a:cubicBezTo>
                  <a:lnTo>
                    <a:pt x="1419068" y="2617775"/>
                  </a:lnTo>
                  <a:close/>
                  <a:moveTo>
                    <a:pt x="400058" y="0"/>
                  </a:moveTo>
                  <a:lnTo>
                    <a:pt x="2000242" y="0"/>
                  </a:lnTo>
                  <a:cubicBezTo>
                    <a:pt x="2221188" y="0"/>
                    <a:pt x="2400300" y="179112"/>
                    <a:pt x="2400300" y="400058"/>
                  </a:cubicBezTo>
                  <a:lnTo>
                    <a:pt x="2400300" y="2564787"/>
                  </a:lnTo>
                  <a:lnTo>
                    <a:pt x="1419067" y="2617774"/>
                  </a:lnTo>
                  <a:lnTo>
                    <a:pt x="1374695" y="2588478"/>
                  </a:lnTo>
                  <a:cubicBezTo>
                    <a:pt x="1336819" y="2565645"/>
                    <a:pt x="1295363" y="2544776"/>
                    <a:pt x="1245711" y="2529290"/>
                  </a:cubicBezTo>
                  <a:cubicBezTo>
                    <a:pt x="1047103" y="2467344"/>
                    <a:pt x="887391" y="2348660"/>
                    <a:pt x="551899" y="2383084"/>
                  </a:cubicBezTo>
                  <a:cubicBezTo>
                    <a:pt x="426090" y="2395993"/>
                    <a:pt x="278297" y="2426444"/>
                    <a:pt x="116764" y="2467857"/>
                  </a:cubicBezTo>
                  <a:lnTo>
                    <a:pt x="0" y="2499423"/>
                  </a:lnTo>
                  <a:lnTo>
                    <a:pt x="0" y="400058"/>
                  </a:lnTo>
                  <a:cubicBezTo>
                    <a:pt x="0" y="179112"/>
                    <a:pt x="179112" y="0"/>
                    <a:pt x="400058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3606772" y="3576483"/>
              <a:ext cx="14656" cy="3833"/>
            </a:xfrm>
            <a:custGeom>
              <a:avLst/>
              <a:gdLst>
                <a:gd name="connsiteX0" fmla="*/ 11510 w 14656"/>
                <a:gd name="connsiteY0" fmla="*/ 15 h 3833"/>
                <a:gd name="connsiteX1" fmla="*/ 2637 w 14656"/>
                <a:gd name="connsiteY1" fmla="*/ 2157 h 3833"/>
                <a:gd name="connsiteX2" fmla="*/ 8161 w 14656"/>
                <a:gd name="connsiteY2" fmla="*/ 353 h 3833"/>
                <a:gd name="connsiteX3" fmla="*/ 11510 w 14656"/>
                <a:gd name="connsiteY3" fmla="*/ 15 h 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" h="3833">
                  <a:moveTo>
                    <a:pt x="11510" y="15"/>
                  </a:moveTo>
                  <a:cubicBezTo>
                    <a:pt x="24889" y="-368"/>
                    <a:pt x="-9484" y="7052"/>
                    <a:pt x="2637" y="2157"/>
                  </a:cubicBezTo>
                  <a:lnTo>
                    <a:pt x="8161" y="353"/>
                  </a:lnTo>
                  <a:lnTo>
                    <a:pt x="11510" y="15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 rot="21434799">
              <a:off x="158904" y="3103370"/>
              <a:ext cx="11836400" cy="555207"/>
            </a:xfrm>
            <a:custGeom>
              <a:avLst/>
              <a:gdLst>
                <a:gd name="connsiteX0" fmla="*/ 0 w 12052300"/>
                <a:gd name="connsiteY0" fmla="*/ 370576 h 707607"/>
                <a:gd name="connsiteX1" fmla="*/ 1358900 w 12052300"/>
                <a:gd name="connsiteY1" fmla="*/ 2276 h 707607"/>
                <a:gd name="connsiteX2" fmla="*/ 2057400 w 12052300"/>
                <a:gd name="connsiteY2" fmla="*/ 230876 h 707607"/>
                <a:gd name="connsiteX3" fmla="*/ 2552700 w 12052300"/>
                <a:gd name="connsiteY3" fmla="*/ 548376 h 707607"/>
                <a:gd name="connsiteX4" fmla="*/ 3467100 w 12052300"/>
                <a:gd name="connsiteY4" fmla="*/ 434076 h 707607"/>
                <a:gd name="connsiteX5" fmla="*/ 3594100 w 12052300"/>
                <a:gd name="connsiteY5" fmla="*/ 408676 h 707607"/>
                <a:gd name="connsiteX6" fmla="*/ 4483100 w 12052300"/>
                <a:gd name="connsiteY6" fmla="*/ 154676 h 707607"/>
                <a:gd name="connsiteX7" fmla="*/ 5562600 w 12052300"/>
                <a:gd name="connsiteY7" fmla="*/ 434076 h 707607"/>
                <a:gd name="connsiteX8" fmla="*/ 6654800 w 12052300"/>
                <a:gd name="connsiteY8" fmla="*/ 700776 h 707607"/>
                <a:gd name="connsiteX9" fmla="*/ 8115300 w 12052300"/>
                <a:gd name="connsiteY9" fmla="*/ 141976 h 707607"/>
                <a:gd name="connsiteX10" fmla="*/ 9525000 w 12052300"/>
                <a:gd name="connsiteY10" fmla="*/ 332476 h 707607"/>
                <a:gd name="connsiteX11" fmla="*/ 10502900 w 12052300"/>
                <a:gd name="connsiteY11" fmla="*/ 599176 h 707607"/>
                <a:gd name="connsiteX12" fmla="*/ 11328400 w 12052300"/>
                <a:gd name="connsiteY12" fmla="*/ 675376 h 707607"/>
                <a:gd name="connsiteX13" fmla="*/ 12052300 w 12052300"/>
                <a:gd name="connsiteY13" fmla="*/ 281676 h 70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52300" h="707607">
                  <a:moveTo>
                    <a:pt x="0" y="370576"/>
                  </a:moveTo>
                  <a:cubicBezTo>
                    <a:pt x="508000" y="198067"/>
                    <a:pt x="1016000" y="25559"/>
                    <a:pt x="1358900" y="2276"/>
                  </a:cubicBezTo>
                  <a:cubicBezTo>
                    <a:pt x="1701800" y="-21007"/>
                    <a:pt x="1858433" y="139859"/>
                    <a:pt x="2057400" y="230876"/>
                  </a:cubicBezTo>
                  <a:cubicBezTo>
                    <a:pt x="2256367" y="321893"/>
                    <a:pt x="2317750" y="514509"/>
                    <a:pt x="2552700" y="548376"/>
                  </a:cubicBezTo>
                  <a:cubicBezTo>
                    <a:pt x="2787650" y="582243"/>
                    <a:pt x="3293533" y="457359"/>
                    <a:pt x="3467100" y="434076"/>
                  </a:cubicBezTo>
                  <a:cubicBezTo>
                    <a:pt x="3640667" y="410793"/>
                    <a:pt x="3424767" y="455243"/>
                    <a:pt x="3594100" y="408676"/>
                  </a:cubicBezTo>
                  <a:cubicBezTo>
                    <a:pt x="3763433" y="362109"/>
                    <a:pt x="4155017" y="150443"/>
                    <a:pt x="4483100" y="154676"/>
                  </a:cubicBezTo>
                  <a:cubicBezTo>
                    <a:pt x="4811183" y="158909"/>
                    <a:pt x="5562600" y="434076"/>
                    <a:pt x="5562600" y="434076"/>
                  </a:cubicBezTo>
                  <a:cubicBezTo>
                    <a:pt x="5924550" y="525093"/>
                    <a:pt x="6229350" y="749459"/>
                    <a:pt x="6654800" y="700776"/>
                  </a:cubicBezTo>
                  <a:cubicBezTo>
                    <a:pt x="7080250" y="652093"/>
                    <a:pt x="7636933" y="203359"/>
                    <a:pt x="8115300" y="141976"/>
                  </a:cubicBezTo>
                  <a:cubicBezTo>
                    <a:pt x="8593667" y="80593"/>
                    <a:pt x="9127067" y="256276"/>
                    <a:pt x="9525000" y="332476"/>
                  </a:cubicBezTo>
                  <a:cubicBezTo>
                    <a:pt x="9922933" y="408676"/>
                    <a:pt x="10202333" y="542026"/>
                    <a:pt x="10502900" y="599176"/>
                  </a:cubicBezTo>
                  <a:cubicBezTo>
                    <a:pt x="10803467" y="656326"/>
                    <a:pt x="11070167" y="728293"/>
                    <a:pt x="11328400" y="675376"/>
                  </a:cubicBezTo>
                  <a:cubicBezTo>
                    <a:pt x="11586633" y="622459"/>
                    <a:pt x="11819466" y="452067"/>
                    <a:pt x="12052300" y="281676"/>
                  </a:cubicBezTo>
                </a:path>
              </a:pathLst>
            </a:custGeom>
            <a:noFill/>
            <a:ln w="101600" cap="rnd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143000" y="99060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Irrigation</a:t>
              </a:r>
              <a:endParaRPr 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162704" y="99060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Municipal</a:t>
              </a:r>
              <a:endParaRPr 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9201149" y="963402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Industrial</a:t>
              </a:r>
              <a:endParaRPr 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9067801" y="1562276"/>
              <a:ext cx="2057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Sector-wide reductions based on long-term trends in water use.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086350" y="1570672"/>
              <a:ext cx="20574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Water loss reduction methods and advanced conservation approaches.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85849" y="1559999"/>
              <a:ext cx="2057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Approaches to on-farm methods and reduction in conveyance loss.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086350" y="3884474"/>
              <a:ext cx="2057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Unit demand reduction based on projected plumbing code requirements and the adoption of efficient appliances.</a:t>
              </a:r>
              <a:endParaRPr lang="en-US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061744" y="3841581"/>
              <a:ext cx="2057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Assumed efficiency factors incorporated into the original projections of long-term demand.</a:t>
              </a:r>
              <a:endParaRPr lang="en-US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85849" y="3884474"/>
              <a:ext cx="20574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Current practices in use throughout the region, motivated by economic efficiency.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570454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Loss Reduction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Conservation: </a:t>
            </a:r>
            <a:r>
              <a:rPr lang="en-US" dirty="0" smtClean="0"/>
              <a:t>Municipal Conservation in the 2016 RWP</a:t>
            </a:r>
            <a:endParaRPr lang="en-US" dirty="0"/>
          </a:p>
        </p:txBody>
      </p:sp>
      <p:graphicFrame>
        <p:nvGraphicFramePr>
          <p:cNvPr id="10" name="Content Placeholder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152400" y="2171700"/>
          <a:ext cx="5843588" cy="445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6193369" y="5181600"/>
            <a:ext cx="5770031" cy="1447800"/>
          </a:xfrm>
        </p:spPr>
        <p:txBody>
          <a:bodyPr/>
          <a:lstStyle/>
          <a:p>
            <a:r>
              <a:rPr lang="en-US" dirty="0" smtClean="0"/>
              <a:t>Target systems with &gt;10% losses</a:t>
            </a:r>
          </a:p>
          <a:p>
            <a:r>
              <a:rPr lang="en-US" dirty="0" smtClean="0"/>
              <a:t>1% reduction annually</a:t>
            </a:r>
          </a:p>
          <a:p>
            <a:r>
              <a:rPr lang="en-US" dirty="0" smtClean="0"/>
              <a:t>Target of 10% maximum loss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05000" y="2362200"/>
            <a:ext cx="3276600" cy="3149600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6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15" l="0" r="99752">
                        <a14:foregroundMark x1="6033" y1="10194" x2="8347" y2="87136"/>
                        <a14:foregroundMark x1="23554" y1="9466" x2="66198" y2="92233"/>
                        <a14:foregroundMark x1="91157" y1="29854" x2="90661" y2="93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" t="1901" r="794" b="1131"/>
          <a:stretch/>
        </p:blipFill>
        <p:spPr>
          <a:xfrm>
            <a:off x="6206069" y="1318712"/>
            <a:ext cx="5528731" cy="3701306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7848600" y="3074524"/>
            <a:ext cx="3886200" cy="1945494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90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Advanced Conservation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Conservation: </a:t>
            </a:r>
            <a:r>
              <a:rPr lang="en-US" dirty="0" smtClean="0"/>
              <a:t>Municipal Conservation in the 2016 RWP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3124200"/>
            <a:ext cx="5770031" cy="3505200"/>
          </a:xfrm>
        </p:spPr>
        <p:txBody>
          <a:bodyPr/>
          <a:lstStyle/>
          <a:p>
            <a:r>
              <a:rPr lang="en-US" dirty="0" smtClean="0"/>
              <a:t>Goldwater Study</a:t>
            </a:r>
          </a:p>
          <a:p>
            <a:pPr lvl="1"/>
            <a:r>
              <a:rPr lang="en-US" dirty="0" smtClean="0"/>
              <a:t>Focus on meeting 2011 RWP goals in 5 counties</a:t>
            </a:r>
          </a:p>
          <a:p>
            <a:pPr lvl="1"/>
            <a:r>
              <a:rPr lang="en-US" dirty="0" smtClean="0"/>
              <a:t>2-year program with ongoing objectives</a:t>
            </a:r>
          </a:p>
          <a:p>
            <a:pPr lvl="1"/>
            <a:r>
              <a:rPr lang="en-US" dirty="0" smtClean="0"/>
              <a:t>Direct interaction with participating utilities</a:t>
            </a:r>
          </a:p>
          <a:p>
            <a:r>
              <a:rPr lang="en-US" dirty="0" smtClean="0"/>
              <a:t>Various recommended practices</a:t>
            </a:r>
          </a:p>
          <a:p>
            <a:pPr lvl="1"/>
            <a:r>
              <a:rPr lang="en-US" dirty="0" smtClean="0"/>
              <a:t>Landscape controllers, audits, and surveys</a:t>
            </a:r>
          </a:p>
          <a:p>
            <a:pPr lvl="1"/>
            <a:r>
              <a:rPr lang="en-US" dirty="0" smtClean="0"/>
              <a:t>Efficient commercial fixtures</a:t>
            </a:r>
          </a:p>
          <a:p>
            <a:pPr lvl="1"/>
            <a:r>
              <a:rPr lang="en-US" dirty="0" smtClean="0"/>
              <a:t>Toilet rebates</a:t>
            </a:r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152400" y="2171700"/>
          <a:ext cx="5843588" cy="445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2" descr="twf-transparent-logo-110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64" y="1712086"/>
            <a:ext cx="1506360" cy="787217"/>
          </a:xfrm>
          <a:prstGeom prst="rect">
            <a:avLst/>
          </a:prstGeom>
        </p:spPr>
      </p:pic>
      <p:pic>
        <p:nvPicPr>
          <p:cNvPr id="14" name="Picture 13" descr="A&amp;A Master Logo (JPEG)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1401825"/>
            <a:ext cx="980610" cy="14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719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5943600" cy="5257799"/>
          </a:xfrm>
        </p:spPr>
        <p:txBody>
          <a:bodyPr/>
          <a:lstStyle/>
          <a:p>
            <a:r>
              <a:rPr lang="en-US" dirty="0" smtClean="0"/>
              <a:t>On-Farm Practices</a:t>
            </a:r>
          </a:p>
          <a:p>
            <a:pPr lvl="1"/>
            <a:r>
              <a:rPr lang="en-US" dirty="0" smtClean="0"/>
              <a:t>Land leveling</a:t>
            </a:r>
          </a:p>
          <a:p>
            <a:endParaRPr lang="en-US" dirty="0" smtClean="0"/>
          </a:p>
          <a:p>
            <a:r>
              <a:rPr lang="en-US" dirty="0" smtClean="0"/>
              <a:t>Conveyance Techniques</a:t>
            </a:r>
          </a:p>
          <a:p>
            <a:pPr lvl="1"/>
            <a:r>
              <a:rPr lang="en-US" dirty="0" smtClean="0"/>
              <a:t>Canal improvements</a:t>
            </a:r>
          </a:p>
          <a:p>
            <a:endParaRPr lang="en-US" dirty="0" smtClean="0"/>
          </a:p>
          <a:p>
            <a:r>
              <a:rPr lang="en-US" dirty="0" smtClean="0"/>
              <a:t>Strategy Analysis</a:t>
            </a:r>
          </a:p>
          <a:p>
            <a:pPr lvl="1"/>
            <a:r>
              <a:rPr lang="en-US" dirty="0" smtClean="0"/>
              <a:t>Identification of rice acreage</a:t>
            </a:r>
          </a:p>
          <a:p>
            <a:pPr lvl="1"/>
            <a:r>
              <a:rPr lang="en-US" dirty="0" smtClean="0"/>
              <a:t>Identification of already-improved acreage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Conservation: </a:t>
            </a:r>
            <a:r>
              <a:rPr lang="en-US" dirty="0" smtClean="0"/>
              <a:t>Irrigation Conservation in the 2016 RWP</a:t>
            </a:r>
            <a:endParaRPr lang="en-US" dirty="0"/>
          </a:p>
        </p:txBody>
      </p:sp>
      <p:pic>
        <p:nvPicPr>
          <p:cNvPr id="12" name="Content Placeholder 11" descr="\\HouSrv2.freese.com\DOEYEGA$\WR_PLANNING\FINAL_EXHIBITS\Task_04-Water_Management_Strategies\4D13_3_Irr_Cons\Irr_Cons.jpg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t="3026" r="2291" b="3026"/>
          <a:stretch/>
        </p:blipFill>
        <p:spPr bwMode="auto">
          <a:xfrm>
            <a:off x="6324600" y="1464224"/>
            <a:ext cx="5638800" cy="507255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36602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Conservation: </a:t>
            </a:r>
            <a:r>
              <a:rPr lang="en-US" dirty="0" smtClean="0"/>
              <a:t>Industrial Conservation in the 2016 RWP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197600" y="1371600"/>
          <a:ext cx="5765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52400" y="1371600"/>
          <a:ext cx="5842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402720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Conservation: </a:t>
            </a:r>
            <a:r>
              <a:rPr lang="en-US" dirty="0" smtClean="0"/>
              <a:t>Comprehensive Conservation in 2016 RWP</a:t>
            </a:r>
            <a:endParaRPr lang="en-US" dirty="0"/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304800" y="1143000"/>
          <a:ext cx="11658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66017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Conservation: </a:t>
            </a:r>
            <a:r>
              <a:rPr lang="en-US" dirty="0" smtClean="0"/>
              <a:t>A Continuous Planning Process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1371600"/>
          <a:ext cx="11811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01224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Conservation: </a:t>
            </a:r>
            <a:r>
              <a:rPr lang="en-US" dirty="0" smtClean="0"/>
              <a:t>Opportunities for Conservation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988007" cy="5257800"/>
          </a:xfrm>
        </p:spPr>
        <p:txBody>
          <a:bodyPr/>
          <a:lstStyle/>
          <a:p>
            <a:r>
              <a:rPr lang="en-US" dirty="0"/>
              <a:t>State Water Implementation Fund for Texas (SWIFT)</a:t>
            </a:r>
          </a:p>
          <a:p>
            <a:pPr lvl="1"/>
            <a:r>
              <a:rPr lang="en-US" dirty="0"/>
              <a:t>$2 billion to implement the state water plan</a:t>
            </a:r>
          </a:p>
          <a:p>
            <a:pPr lvl="2"/>
            <a:r>
              <a:rPr lang="en-US" dirty="0"/>
              <a:t>20% Designated for Reuse and Water Conservation</a:t>
            </a:r>
          </a:p>
          <a:p>
            <a:pPr lvl="2"/>
            <a:r>
              <a:rPr lang="en-US" dirty="0"/>
              <a:t>10% Designated for Agricultural Conservation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189180" y="1219200"/>
            <a:ext cx="6495143" cy="5791200"/>
            <a:chOff x="5181600" y="627742"/>
            <a:chExt cx="7333343" cy="64588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34787" t="17601" r="18066" b="8716"/>
            <a:stretch/>
          </p:blipFill>
          <p:spPr>
            <a:xfrm>
              <a:off x="5275943" y="627742"/>
              <a:ext cx="7239000" cy="6400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34243" t="18421" r="18610" b="7895"/>
            <a:stretch/>
          </p:blipFill>
          <p:spPr>
            <a:xfrm>
              <a:off x="5181600" y="685800"/>
              <a:ext cx="7239000" cy="6400800"/>
            </a:xfrm>
            <a:prstGeom prst="rect">
              <a:avLst/>
            </a:prstGeom>
          </p:spPr>
        </p:pic>
      </p:grpSp>
      <p:sp>
        <p:nvSpPr>
          <p:cNvPr id="12" name="Oval 11"/>
          <p:cNvSpPr/>
          <p:nvPr/>
        </p:nvSpPr>
        <p:spPr>
          <a:xfrm>
            <a:off x="9615698" y="3149600"/>
            <a:ext cx="182880" cy="18288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524258" y="3223741"/>
            <a:ext cx="182880" cy="18288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endCxn id="12" idx="0"/>
          </p:cNvCxnSpPr>
          <p:nvPr/>
        </p:nvCxnSpPr>
        <p:spPr>
          <a:xfrm flipH="1">
            <a:off x="9707138" y="1104272"/>
            <a:ext cx="474455" cy="2045328"/>
          </a:xfrm>
          <a:prstGeom prst="line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220199" y="815641"/>
            <a:ext cx="2743201" cy="178666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9413508" y="985011"/>
            <a:ext cx="2633452" cy="180726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City of Bedford</a:t>
            </a:r>
          </a:p>
          <a:p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Distribution system conservation program</a:t>
            </a:r>
          </a:p>
          <a:p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$90 million</a:t>
            </a:r>
          </a:p>
        </p:txBody>
      </p:sp>
      <p:cxnSp>
        <p:nvCxnSpPr>
          <p:cNvPr id="17" name="Straight Connector 16"/>
          <p:cNvCxnSpPr>
            <a:stCxn id="13" idx="3"/>
          </p:cNvCxnSpPr>
          <p:nvPr/>
        </p:nvCxnSpPr>
        <p:spPr>
          <a:xfrm flipH="1">
            <a:off x="6043599" y="3379839"/>
            <a:ext cx="3507441" cy="2030614"/>
          </a:xfrm>
          <a:prstGeom prst="line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278723" y="4393649"/>
            <a:ext cx="2834302" cy="213771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5479572" y="4543346"/>
            <a:ext cx="2633453" cy="2202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City of Fort Worth</a:t>
            </a:r>
          </a:p>
          <a:p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Meter Upgrade and Replacement Program (Smart Meters, Leak Detection)</a:t>
            </a:r>
          </a:p>
          <a:p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$76 million</a:t>
            </a:r>
          </a:p>
        </p:txBody>
      </p:sp>
      <p:sp>
        <p:nvSpPr>
          <p:cNvPr id="20" name="Oval 19"/>
          <p:cNvSpPr/>
          <p:nvPr/>
        </p:nvSpPr>
        <p:spPr>
          <a:xfrm>
            <a:off x="9171426" y="6477730"/>
            <a:ext cx="182880" cy="18288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340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Cheap Water is Behind Us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429768" y="1389888"/>
          <a:ext cx="10634472" cy="5193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86957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2016 Region H</a:t>
            </a:r>
            <a:r>
              <a:rPr lang="en-US" dirty="0"/>
              <a:t> </a:t>
            </a:r>
            <a:r>
              <a:rPr lang="en-US" dirty="0" smtClean="0"/>
              <a:t>Initially Prepared Regional Water Plan</a:t>
            </a: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Water Efficiency Network</a:t>
            </a:r>
          </a:p>
          <a:p>
            <a:r>
              <a:rPr lang="en-US" dirty="0" smtClean="0"/>
              <a:t>Conroe, TX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24 September 2015</a:t>
            </a:r>
            <a:endParaRPr lang="en-US" dirty="0"/>
          </a:p>
        </p:txBody>
      </p:sp>
      <p:pic>
        <p:nvPicPr>
          <p:cNvPr id="2" name="Picture 2" descr="Network Logo"/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333311"/>
            <a:ext cx="3505200" cy="259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31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>
            <p:extLst/>
          </p:nvPr>
        </p:nvGraphicFramePr>
        <p:xfrm>
          <a:off x="429768" y="1389888"/>
          <a:ext cx="10634472" cy="5193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29768" y="1389888"/>
          <a:ext cx="10634472" cy="5193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of Conventional Wisdom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8601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Planning in Texas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733800"/>
            <a:ext cx="4572000" cy="31242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Provide water project funding</a:t>
            </a:r>
          </a:p>
        </p:txBody>
      </p:sp>
      <p:pic>
        <p:nvPicPr>
          <p:cNvPr id="5" name="Picture 4" descr="Texas Water Development 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8153400" cy="22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162800" y="3733800"/>
            <a:ext cx="45720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/>
              <a:t>Prepare state water plans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299391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18" y="1185947"/>
            <a:ext cx="3981033" cy="45784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9743"/>
            <a:ext cx="11811000" cy="838200"/>
          </a:xfrm>
        </p:spPr>
        <p:txBody>
          <a:bodyPr/>
          <a:lstStyle/>
          <a:p>
            <a:r>
              <a:rPr lang="en-US" dirty="0" smtClean="0"/>
              <a:t>Water Planning in Texas</a:t>
            </a:r>
            <a:endParaRPr lang="en-US" dirty="0"/>
          </a:p>
        </p:txBody>
      </p:sp>
      <p:pic>
        <p:nvPicPr>
          <p:cNvPr id="20" name="Picture 9" descr="C:\Users\jda\Desktop\2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04117"/>
            <a:ext cx="2417037" cy="3021296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C:\Users\jda\Desktop\co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117" y="816971"/>
            <a:ext cx="2610205" cy="3021296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4954" y="1503454"/>
            <a:ext cx="2614717" cy="3442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79" y="3475194"/>
            <a:ext cx="3401881" cy="3235567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 rot="1489376">
            <a:off x="3551957" y="3312849"/>
            <a:ext cx="1935420" cy="105083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Bent-Up Arrow 23"/>
          <p:cNvSpPr/>
          <p:nvPr/>
        </p:nvSpPr>
        <p:spPr>
          <a:xfrm>
            <a:off x="7449641" y="3652577"/>
            <a:ext cx="2171122" cy="1876733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626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Water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71628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16 regions based on natural and political boundaries</a:t>
            </a:r>
          </a:p>
          <a:p>
            <a:r>
              <a:rPr lang="en-US" dirty="0" smtClean="0"/>
              <a:t>Volunteer planning groups of diverse interests</a:t>
            </a:r>
          </a:p>
          <a:p>
            <a:r>
              <a:rPr lang="en-US" dirty="0" smtClean="0"/>
              <a:t>Five-year cycle</a:t>
            </a:r>
          </a:p>
          <a:p>
            <a:pPr lvl="1"/>
            <a:r>
              <a:rPr lang="en-US" dirty="0" smtClean="0"/>
              <a:t>2001</a:t>
            </a:r>
          </a:p>
          <a:p>
            <a:pPr lvl="1"/>
            <a:r>
              <a:rPr lang="en-US" dirty="0" smtClean="0"/>
              <a:t>2006</a:t>
            </a:r>
          </a:p>
          <a:p>
            <a:pPr lvl="1"/>
            <a:r>
              <a:rPr lang="en-US" dirty="0" smtClean="0"/>
              <a:t>2011</a:t>
            </a:r>
          </a:p>
          <a:p>
            <a:pPr lvl="1"/>
            <a:r>
              <a:rPr lang="en-US" dirty="0" smtClean="0"/>
              <a:t>2016</a:t>
            </a:r>
          </a:p>
          <a:p>
            <a:r>
              <a:rPr lang="en-US" dirty="0" smtClean="0"/>
              <a:t>Regional Water Plans (RWPs) compile into State Water Plan (SWP)</a:t>
            </a:r>
          </a:p>
          <a:p>
            <a:pPr lvl="1"/>
            <a:endParaRPr lang="en-US" dirty="0"/>
          </a:p>
        </p:txBody>
      </p:sp>
      <p:pic>
        <p:nvPicPr>
          <p:cNvPr id="4" name="Picture 3" descr="RWPG Map HvyOutlin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56" l="0" r="100000">
                        <a14:foregroundMark x1="61944" y1="26007" x2="88108" y2="42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415" y="990600"/>
            <a:ext cx="5912285" cy="53283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3903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Planning Process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38250" y="1480457"/>
            <a:ext cx="3352800" cy="1752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u="sng" dirty="0" smtClean="0"/>
              <a:t>Demands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How much water do we need?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1238250" y="3537857"/>
            <a:ext cx="33528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u="sng" dirty="0" smtClean="0">
                <a:solidFill>
                  <a:prstClr val="white"/>
                </a:solidFill>
              </a:rPr>
              <a:t>Supplies</a:t>
            </a:r>
            <a:r>
              <a:rPr lang="en-US" dirty="0">
                <a:solidFill>
                  <a:prstClr val="white"/>
                </a:solidFill>
              </a:rPr>
              <a:t/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2800" dirty="0">
                <a:solidFill>
                  <a:prstClr val="white"/>
                </a:solidFill>
              </a:rPr>
              <a:t>How much water do we </a:t>
            </a:r>
            <a:r>
              <a:rPr lang="en-US" sz="2800" dirty="0" smtClean="0">
                <a:solidFill>
                  <a:prstClr val="white"/>
                </a:solidFill>
              </a:rPr>
              <a:t>have?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81800" y="606936"/>
            <a:ext cx="4572000" cy="102325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u="sng" dirty="0" smtClean="0">
                <a:solidFill>
                  <a:prstClr val="white"/>
                </a:solidFill>
              </a:rPr>
              <a:t>Strategies</a:t>
            </a:r>
            <a:r>
              <a:rPr lang="en-US" dirty="0">
                <a:solidFill>
                  <a:prstClr val="white"/>
                </a:solidFill>
              </a:rPr>
              <a:t/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How can we get more water?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81800" y="5701032"/>
            <a:ext cx="4572000" cy="838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u="sng" dirty="0" smtClean="0">
                <a:solidFill>
                  <a:prstClr val="white"/>
                </a:solidFill>
              </a:rPr>
              <a:t>Final Plan</a:t>
            </a:r>
            <a:r>
              <a:rPr lang="en-US" dirty="0">
                <a:solidFill>
                  <a:prstClr val="white"/>
                </a:solidFill>
              </a:rPr>
              <a:t/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What do we recommend?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9" name="AutoShape 27"/>
          <p:cNvSpPr>
            <a:spLocks noChangeArrowheads="1"/>
          </p:cNvSpPr>
          <p:nvPr/>
        </p:nvSpPr>
        <p:spPr bwMode="auto">
          <a:xfrm>
            <a:off x="5048250" y="2269787"/>
            <a:ext cx="1828800" cy="1277654"/>
          </a:xfrm>
          <a:prstGeom prst="flowChartPreparation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Identify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Needs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7581900" y="2280917"/>
            <a:ext cx="2857500" cy="1266524"/>
          </a:xfrm>
          <a:prstGeom prst="flowChartDecision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Select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and Recommend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WMS</a:t>
            </a:r>
          </a:p>
        </p:txBody>
      </p:sp>
      <p:sp>
        <p:nvSpPr>
          <p:cNvPr id="11" name="Down Arrow 10"/>
          <p:cNvSpPr/>
          <p:nvPr/>
        </p:nvSpPr>
        <p:spPr>
          <a:xfrm rot="16200000">
            <a:off x="4644930" y="2322210"/>
            <a:ext cx="533400" cy="45081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4264259">
            <a:off x="4696230" y="3393303"/>
            <a:ext cx="533400" cy="45081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6200000">
            <a:off x="6988157" y="2672443"/>
            <a:ext cx="533400" cy="45081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8743950" y="1752600"/>
            <a:ext cx="533400" cy="45081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8743950" y="3663986"/>
            <a:ext cx="533400" cy="45081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8743950" y="5187986"/>
            <a:ext cx="533400" cy="45081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781800" y="4240460"/>
            <a:ext cx="4572000" cy="8649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Initially Prepared Plan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Public review and comment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182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2220</TotalTime>
  <Words>1210</Words>
  <Application>Microsoft Office PowerPoint</Application>
  <PresentationFormat>Widescreen</PresentationFormat>
  <Paragraphs>328</Paragraphs>
  <Slides>40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Impact</vt:lpstr>
      <vt:lpstr>Mistral</vt:lpstr>
      <vt:lpstr>Wingdings</vt:lpstr>
      <vt:lpstr>Office Theme</vt:lpstr>
      <vt:lpstr>2016 Region H Initially Prepared Regional Water Plan</vt:lpstr>
      <vt:lpstr>Growth of Texas</vt:lpstr>
      <vt:lpstr>Growth of Texas</vt:lpstr>
      <vt:lpstr>The Cheap Water is Behind Us</vt:lpstr>
      <vt:lpstr>Limits of Conventional Wisdom</vt:lpstr>
      <vt:lpstr>Water Planning in Texas</vt:lpstr>
      <vt:lpstr>Water Planning in Texas</vt:lpstr>
      <vt:lpstr>Regional Water Plans</vt:lpstr>
      <vt:lpstr>The Planning Process</vt:lpstr>
      <vt:lpstr>Region H</vt:lpstr>
      <vt:lpstr>Region H 2016 Regional Water Plan</vt:lpstr>
      <vt:lpstr>Region H 2016 Regional Water Plan</vt:lpstr>
      <vt:lpstr>Region H 2016 Regional Water Plan</vt:lpstr>
      <vt:lpstr>Region H 2016 Regional Water Plan</vt:lpstr>
      <vt:lpstr>Region H 2016 Regional Water Plan</vt:lpstr>
      <vt:lpstr>Region H 2016 Regional Water Plan</vt:lpstr>
      <vt:lpstr>Region H 2016 Regional Water Plan</vt:lpstr>
      <vt:lpstr>Region H 2016 Regional Water Plan</vt:lpstr>
      <vt:lpstr>Region H 2016 Regional Water Plan</vt:lpstr>
      <vt:lpstr>Region H 2016 Regional Water Plan</vt:lpstr>
      <vt:lpstr>Region H 2016 Regional Water Plan</vt:lpstr>
      <vt:lpstr>Region H 2016 Regional Water Plan</vt:lpstr>
      <vt:lpstr>Region H 2016 Regional Water Plan</vt:lpstr>
      <vt:lpstr>Region H 2016 Regional Water Plan</vt:lpstr>
      <vt:lpstr>Region H 2016 Regional Water Plan</vt:lpstr>
      <vt:lpstr>Region H 2016 Regional Water Plan</vt:lpstr>
      <vt:lpstr>Region H 2016 Regional Water Plan</vt:lpstr>
      <vt:lpstr>IPP Public Process</vt:lpstr>
      <vt:lpstr>Conservation: Striking a Balance</vt:lpstr>
      <vt:lpstr>Conservation: Benefits vs Obstacles</vt:lpstr>
      <vt:lpstr>Conservation: Difficulties with a Regional Approach</vt:lpstr>
      <vt:lpstr>Conservation: What You See, What You Don’t</vt:lpstr>
      <vt:lpstr>Conservation: Municipal Conservation in the 2016 RWP</vt:lpstr>
      <vt:lpstr>Conservation: Municipal Conservation in the 2016 RWP</vt:lpstr>
      <vt:lpstr>Conservation: Irrigation Conservation in the 2016 RWP</vt:lpstr>
      <vt:lpstr>Conservation: Industrial Conservation in the 2016 RWP</vt:lpstr>
      <vt:lpstr>Conservation: Comprehensive Conservation in 2016 RWP</vt:lpstr>
      <vt:lpstr>Conservation: A Continuous Planning Process</vt:lpstr>
      <vt:lpstr>Conservation: Opportunities for Conservation Funding</vt:lpstr>
      <vt:lpstr>2016 Region H Initially Prepared Regional Water Plan</vt:lpstr>
    </vt:vector>
  </TitlesOfParts>
  <Company>Freese and Nichols,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Smith</dc:creator>
  <cp:lastModifiedBy>Paul Nelson</cp:lastModifiedBy>
  <cp:revision>171</cp:revision>
  <cp:lastPrinted>2015-09-24T11:51:32Z</cp:lastPrinted>
  <dcterms:created xsi:type="dcterms:W3CDTF">2011-03-08T16:38:33Z</dcterms:created>
  <dcterms:modified xsi:type="dcterms:W3CDTF">2015-10-08T20:27:42Z</dcterms:modified>
</cp:coreProperties>
</file>